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charts/chart13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98" r:id="rId3"/>
    <p:sldId id="307" r:id="rId4"/>
    <p:sldId id="308" r:id="rId5"/>
    <p:sldId id="274" r:id="rId6"/>
    <p:sldId id="318" r:id="rId7"/>
    <p:sldId id="262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279" r:id="rId16"/>
    <p:sldId id="285" r:id="rId17"/>
    <p:sldId id="271" r:id="rId18"/>
    <p:sldId id="306" r:id="rId19"/>
    <p:sldId id="288" r:id="rId20"/>
    <p:sldId id="317" r:id="rId21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737"/>
    <a:srgbClr val="00CCFF"/>
    <a:srgbClr val="33CCFF"/>
    <a:srgbClr val="FF0000"/>
    <a:srgbClr val="66FF33"/>
    <a:srgbClr val="33CC33"/>
    <a:srgbClr val="FFFF99"/>
    <a:srgbClr val="58082E"/>
    <a:srgbClr val="381850"/>
    <a:srgbClr val="001E00"/>
  </p:clrMru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ile con tema 1 - Color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ile con tema 1 - Color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806" autoAdjust="0"/>
    <p:restoredTop sz="99593" autoAdjust="0"/>
  </p:normalViewPr>
  <p:slideViewPr>
    <p:cSldViewPr>
      <p:cViewPr varScale="1">
        <p:scale>
          <a:sx n="55" d="100"/>
          <a:sy n="55" d="100"/>
        </p:scale>
        <p:origin x="-109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9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8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Tore\Desktop\Cartelle%20Desktop\Et&#224;%20popolazione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Documents%20and%20Settings\Tore\Documenti\Diabetici%20ed%20esami%20chiesti.xlsx" TargetMode="Externa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Documents%20and%20Settings\Tore\Documenti\Diabetici%20ed%20esami%20chiesti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Tore\Desktop\Nuovo%20Foglio%20di%20lavoro%20di%20Microsoft%20Office%20Excel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Tore\Desktop\Nuovo%20Foglio%20di%20lavoro%20di%20Microsoft%20Office%20Excel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cuments%20and%20Settings\Tore\Documenti\Prevalenza%20reale%20malattie%20di%20interesse%20cv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Tore\Documenti\Grafico%20Pazienti%20Eleggibili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Cartel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Tore\Documenti\Rischio%20Calcolato%20su%20pazienti%20Eleggibili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Tore\Documenti\Diabetici%20ed%20esami%20chiesti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Tore\Documenti\Diabetici%20ed%20esami%20chiesti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Tore\Documenti\Diabetici%20ed%20esami%20chiesti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Tor\Desktop\grafico%20correlazione%20fattori%20di%20rischio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5.0746034864089053E-2"/>
          <c:y val="0.23942147900088656"/>
          <c:w val="0.8338616787710641"/>
          <c:h val="0.75059510349704062"/>
        </c:manualLayout>
      </c:layout>
      <c:pie3DChart>
        <c:varyColors val="1"/>
        <c:ser>
          <c:idx val="0"/>
          <c:order val="0"/>
          <c:explosion val="2"/>
          <c:dPt>
            <c:idx val="1"/>
            <c:spPr>
              <a:solidFill>
                <a:srgbClr val="FF3737"/>
              </a:solidFill>
            </c:spPr>
          </c:dPt>
          <c:dLbls>
            <c:dLbl>
              <c:idx val="0"/>
              <c:layout>
                <c:manualLayout>
                  <c:x val="1.0124924137832112E-2"/>
                  <c:y val="5.1525984630680513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5%</a:t>
                    </a:r>
                    <a:endParaRPr lang="en-US" dirty="0"/>
                  </a:p>
                </c:rich>
              </c:tx>
              <c:showPercent val="1"/>
            </c:dLbl>
            <c:dLbl>
              <c:idx val="1"/>
              <c:layout>
                <c:manualLayout>
                  <c:x val="1.5703187014298636E-2"/>
                  <c:y val="-1.539922935165022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65%</a:t>
                    </a:r>
                    <a:endParaRPr lang="en-US" dirty="0"/>
                  </a:p>
                </c:rich>
              </c:tx>
              <c:showPercent val="1"/>
            </c:dLbl>
            <c:dLbl>
              <c:idx val="2"/>
              <c:layout>
                <c:manualLayout>
                  <c:x val="-4.5078278610800784E-2"/>
                  <c:y val="1.505679343273580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29%</a:t>
                    </a:r>
                    <a:endParaRPr lang="en-US" dirty="0"/>
                  </a:p>
                </c:rich>
              </c:tx>
              <c:showPercent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1,5%</a:t>
                    </a:r>
                    <a:endParaRPr lang="en-US" dirty="0"/>
                  </a:p>
                </c:rich>
              </c:tx>
              <c:showPercent val="1"/>
            </c:dLbl>
            <c:numFmt formatCode="0.00%" sourceLinked="0"/>
            <c:txPr>
              <a:bodyPr/>
              <a:lstStyle/>
              <a:p>
                <a:pPr>
                  <a:defRPr sz="2800"/>
                </a:pPr>
                <a:endParaRPr lang="it-IT"/>
              </a:p>
            </c:txPr>
            <c:showPercent val="1"/>
            <c:showLeaderLines val="1"/>
          </c:dLbls>
          <c:cat>
            <c:strRef>
              <c:f>Foglio2!$A$1:$A$4</c:f>
              <c:strCache>
                <c:ptCount val="4"/>
                <c:pt idx="0">
                  <c:v>0 - 18 anni</c:v>
                </c:pt>
                <c:pt idx="1">
                  <c:v>19 - 64 anni</c:v>
                </c:pt>
                <c:pt idx="2">
                  <c:v>65 - 89 anni</c:v>
                </c:pt>
                <c:pt idx="3">
                  <c:v>Oltre i 90 anni</c:v>
                </c:pt>
              </c:strCache>
            </c:strRef>
          </c:cat>
          <c:val>
            <c:numRef>
              <c:f>Foglio2!$B$1:$B$4</c:f>
              <c:numCache>
                <c:formatCode>General</c:formatCode>
                <c:ptCount val="4"/>
                <c:pt idx="0">
                  <c:v>3893</c:v>
                </c:pt>
                <c:pt idx="1">
                  <c:v>52335</c:v>
                </c:pt>
                <c:pt idx="2">
                  <c:v>23125</c:v>
                </c:pt>
                <c:pt idx="3">
                  <c:v>1206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egendEntry>
        <c:idx val="0"/>
        <c:txPr>
          <a:bodyPr/>
          <a:lstStyle/>
          <a:p>
            <a:pPr>
              <a:defRPr sz="2400">
                <a:latin typeface="Calibri" pitchFamily="34" charset="0"/>
              </a:defRPr>
            </a:pPr>
            <a:endParaRPr lang="it-IT"/>
          </a:p>
        </c:txPr>
      </c:legendEntry>
      <c:legendEntry>
        <c:idx val="1"/>
        <c:txPr>
          <a:bodyPr/>
          <a:lstStyle/>
          <a:p>
            <a:pPr>
              <a:defRPr sz="2400">
                <a:latin typeface="Calibri" pitchFamily="34" charset="0"/>
              </a:defRPr>
            </a:pPr>
            <a:endParaRPr lang="it-IT"/>
          </a:p>
        </c:txPr>
      </c:legendEntry>
      <c:legendEntry>
        <c:idx val="2"/>
        <c:txPr>
          <a:bodyPr/>
          <a:lstStyle/>
          <a:p>
            <a:pPr>
              <a:defRPr sz="2400">
                <a:latin typeface="Calibri" pitchFamily="34" charset="0"/>
              </a:defRPr>
            </a:pPr>
            <a:endParaRPr lang="it-IT"/>
          </a:p>
        </c:txPr>
      </c:legendEntry>
      <c:legendEntry>
        <c:idx val="3"/>
        <c:txPr>
          <a:bodyPr/>
          <a:lstStyle/>
          <a:p>
            <a:pPr>
              <a:defRPr sz="2400">
                <a:latin typeface="Calibri" pitchFamily="34" charset="0"/>
              </a:defRPr>
            </a:pPr>
            <a:endParaRPr lang="it-IT"/>
          </a:p>
        </c:txPr>
      </c:legendEntry>
      <c:layout>
        <c:manualLayout>
          <c:xMode val="edge"/>
          <c:yMode val="edge"/>
          <c:x val="0"/>
          <c:y val="2.5071157580391051E-2"/>
          <c:w val="0.91481202031567443"/>
          <c:h val="0.14054941189560949"/>
        </c:manualLayout>
      </c:layout>
      <c:txPr>
        <a:bodyPr/>
        <a:lstStyle/>
        <a:p>
          <a:pPr>
            <a:defRPr sz="1800"/>
          </a:pPr>
          <a:endParaRPr lang="it-IT"/>
        </a:p>
      </c:txPr>
    </c:legend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tx>
        <c:rich>
          <a:bodyPr/>
          <a:lstStyle/>
          <a:p>
            <a:pPr>
              <a:defRPr sz="3200"/>
            </a:pPr>
            <a:r>
              <a:rPr lang="it-IT" sz="3200" b="1" i="1" u="none" strike="noStrike" kern="1200" baseline="0" dirty="0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Terapia con statine in Pazienti diabetici con valore medio di colesterolemia  &gt;200 mg/dl</a:t>
            </a:r>
          </a:p>
        </c:rich>
      </c:tx>
      <c:layout>
        <c:manualLayout>
          <c:xMode val="edge"/>
          <c:yMode val="edge"/>
          <c:x val="8.8034582950995768E-2"/>
          <c:y val="5.0460046660834056E-2"/>
        </c:manualLayout>
      </c:layout>
    </c:title>
    <c:view3D>
      <c:rotX val="40"/>
      <c:rotY val="240"/>
      <c:perspective val="30"/>
    </c:view3D>
    <c:plotArea>
      <c:layout>
        <c:manualLayout>
          <c:layoutTarget val="inner"/>
          <c:xMode val="edge"/>
          <c:yMode val="edge"/>
          <c:x val="0.23222934572636431"/>
          <c:y val="0.24601893335768796"/>
          <c:w val="0.53284549772763323"/>
          <c:h val="0.6455807228339776"/>
        </c:manualLayout>
      </c:layout>
      <c:pie3DChart>
        <c:varyColors val="1"/>
        <c:ser>
          <c:idx val="0"/>
          <c:order val="0"/>
          <c:explosion val="4"/>
          <c:dPt>
            <c:idx val="0"/>
            <c:explosion val="11"/>
            <c:spPr>
              <a:gradFill flip="none" rotWithShape="1">
                <a:gsLst>
                  <a:gs pos="0">
                    <a:srgbClr val="8488C4"/>
                  </a:gs>
                  <a:gs pos="53000">
                    <a:srgbClr val="D4DEFF"/>
                  </a:gs>
                  <a:gs pos="83000">
                    <a:srgbClr val="D4DEFF"/>
                  </a:gs>
                  <a:gs pos="100000">
                    <a:srgbClr val="96AB94"/>
                  </a:gs>
                </a:gsLst>
                <a:path path="circle">
                  <a:fillToRect r="100000" b="100000"/>
                </a:path>
                <a:tileRect l="-100000" t="-100000"/>
              </a:gradFill>
            </c:spPr>
          </c:dPt>
          <c:dPt>
            <c:idx val="1"/>
            <c:explosion val="3"/>
            <c:spPr>
              <a:gradFill flip="none" rotWithShape="1">
                <a:gsLst>
                  <a:gs pos="11000">
                    <a:srgbClr val="F3900D"/>
                  </a:gs>
                  <a:gs pos="82000">
                    <a:srgbClr val="FF0000"/>
                  </a:gs>
                  <a:gs pos="100000">
                    <a:srgbClr val="C00000"/>
                  </a:gs>
                </a:gsLst>
                <a:path path="circle">
                  <a:fillToRect t="100000" r="100000"/>
                </a:path>
                <a:tileRect l="-100000" b="-100000"/>
              </a:gradFill>
            </c:spPr>
          </c:dPt>
          <c:dPt>
            <c:idx val="2"/>
            <c:explosion val="16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</c:spPr>
          </c:dPt>
          <c:dLbls>
            <c:dLbl>
              <c:idx val="0"/>
              <c:layout>
                <c:manualLayout>
                  <c:x val="1.7117106685193763E-2"/>
                  <c:y val="-0.12479323417906141"/>
                </c:manualLayout>
              </c:layout>
              <c:showPercent val="1"/>
            </c:dLbl>
            <c:dLbl>
              <c:idx val="1"/>
              <c:layout>
                <c:manualLayout>
                  <c:x val="8.3147097421645833E-2"/>
                  <c:y val="4.1700204141149333E-2"/>
                </c:manualLayout>
              </c:layout>
              <c:showPercent val="1"/>
            </c:dLbl>
            <c:dLbl>
              <c:idx val="2"/>
              <c:layout>
                <c:manualLayout>
                  <c:x val="-0.11339045854562299"/>
                  <c:y val="-6.3904928550597859E-2"/>
                </c:manualLayout>
              </c:layout>
              <c:showPercent val="1"/>
            </c:dLbl>
            <c:txPr>
              <a:bodyPr/>
              <a:lstStyle/>
              <a:p>
                <a:pPr>
                  <a:defRPr sz="2400"/>
                </a:pPr>
                <a:endParaRPr lang="it-IT"/>
              </a:p>
            </c:txPr>
            <c:showPercent val="1"/>
            <c:showLeaderLines val="1"/>
          </c:dLbls>
          <c:cat>
            <c:strRef>
              <c:f>Foglio1!$A$81:$C$81</c:f>
              <c:strCache>
                <c:ptCount val="3"/>
                <c:pt idx="0">
                  <c:v>NON ADERENZA A TERAPIA CON STATINE</c:v>
                </c:pt>
                <c:pt idx="1">
                  <c:v>NO TERAPIA CON STATINE</c:v>
                </c:pt>
                <c:pt idx="2">
                  <c:v>ADERENZA A TERAPIA CON STATINE</c:v>
                </c:pt>
              </c:strCache>
            </c:strRef>
          </c:cat>
          <c:val>
            <c:numRef>
              <c:f>Foglio1!$A$82:$C$82</c:f>
              <c:numCache>
                <c:formatCode>General</c:formatCode>
                <c:ptCount val="3"/>
                <c:pt idx="0">
                  <c:v>238</c:v>
                </c:pt>
                <c:pt idx="1">
                  <c:v>721</c:v>
                </c:pt>
                <c:pt idx="2">
                  <c:v>306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>
        <c:manualLayout>
          <c:xMode val="edge"/>
          <c:yMode val="edge"/>
          <c:x val="6.7501088040200413E-2"/>
          <c:y val="0.87006859883775556"/>
          <c:w val="0.84569419022544046"/>
          <c:h val="0.12822085638914338"/>
        </c:manualLayout>
      </c:layout>
      <c:txPr>
        <a:bodyPr/>
        <a:lstStyle/>
        <a:p>
          <a:pPr>
            <a:defRPr sz="1600"/>
          </a:pPr>
          <a:endParaRPr lang="it-IT"/>
        </a:p>
      </c:txPr>
    </c:legend>
    <c:plotVisOnly val="1"/>
  </c:chart>
  <c:externalData r:id="rId1"/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tx>
        <c:rich>
          <a:bodyPr/>
          <a:lstStyle/>
          <a:p>
            <a:pPr>
              <a:defRPr lang="it-IT" sz="3200" b="1" i="1" u="none" strike="noStrike" kern="1200" baseline="0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3200" b="1" i="1" u="none" strike="noStrike" kern="1200" baseline="0" dirty="0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Terapia con statine in pazienti Diabetici + </a:t>
            </a:r>
            <a:r>
              <a:rPr lang="it-IT" sz="3200" b="1" i="1" u="none" strike="noStrike" kern="1200" baseline="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Chd</a:t>
            </a:r>
            <a:r>
              <a:rPr lang="it-IT" sz="3200" b="1" i="1" u="none" strike="noStrike" kern="1200" baseline="0" dirty="0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 con valore medio di colesterolemia  &gt;200 mg/dl</a:t>
            </a:r>
          </a:p>
        </c:rich>
      </c:tx>
      <c:layout>
        <c:manualLayout>
          <c:xMode val="edge"/>
          <c:yMode val="edge"/>
          <c:x val="0.1024896106736658"/>
          <c:y val="2.9629629629629645E-2"/>
        </c:manualLayout>
      </c:layout>
    </c:title>
    <c:view3D>
      <c:rotX val="40"/>
      <c:rotY val="300"/>
      <c:perspective val="30"/>
    </c:view3D>
    <c:plotArea>
      <c:layout>
        <c:manualLayout>
          <c:layoutTarget val="inner"/>
          <c:xMode val="edge"/>
          <c:yMode val="edge"/>
          <c:x val="0.14119039807524061"/>
          <c:y val="0.32205438903470412"/>
          <c:w val="0.71623020559929995"/>
          <c:h val="0.47447127442403031"/>
        </c:manualLayout>
      </c:layout>
      <c:pie3DChart>
        <c:varyColors val="1"/>
        <c:ser>
          <c:idx val="0"/>
          <c:order val="0"/>
          <c:explosion val="6"/>
          <c:dPt>
            <c:idx val="0"/>
            <c:spPr>
              <a:gradFill flip="none" rotWithShape="1">
                <a:gsLst>
                  <a:gs pos="0">
                    <a:srgbClr val="8488C4"/>
                  </a:gs>
                  <a:gs pos="85000">
                    <a:srgbClr val="D4DEFF"/>
                  </a:gs>
                  <a:gs pos="83000">
                    <a:srgbClr val="D4DEFF"/>
                  </a:gs>
                  <a:gs pos="100000">
                    <a:srgbClr val="96AB94"/>
                  </a:gs>
                </a:gsLst>
                <a:lin ang="5400000" scaled="1"/>
                <a:tileRect/>
              </a:gradFill>
            </c:spPr>
          </c:dPt>
          <c:dPt>
            <c:idx val="1"/>
            <c:spPr>
              <a:gradFill flip="none" rotWithShape="1">
                <a:gsLst>
                  <a:gs pos="0">
                    <a:srgbClr val="F3900D"/>
                  </a:gs>
                  <a:gs pos="100000">
                    <a:srgbClr val="FF0000"/>
                  </a:gs>
                  <a:gs pos="91000">
                    <a:srgbClr val="FF0300"/>
                  </a:gs>
                  <a:gs pos="100000">
                    <a:srgbClr val="4D0808"/>
                  </a:gs>
                </a:gsLst>
                <a:path path="circle">
                  <a:fillToRect t="100000" r="100000"/>
                </a:path>
                <a:tileRect l="-100000" b="-100000"/>
              </a:gradFill>
            </c:spPr>
          </c:dPt>
          <c:dPt>
            <c:idx val="2"/>
            <c:explosion val="12"/>
            <c:spPr>
              <a:gradFill flip="none" rotWithShape="1">
                <a:gsLst>
                  <a:gs pos="0">
                    <a:srgbClr val="DDEBCF"/>
                  </a:gs>
                  <a:gs pos="34000">
                    <a:srgbClr val="9CB86E"/>
                  </a:gs>
                  <a:gs pos="100000">
                    <a:srgbClr val="156B13"/>
                  </a:gs>
                </a:gsLst>
                <a:lin ang="6000000" scaled="0"/>
                <a:tileRect/>
              </a:gradFill>
            </c:spPr>
          </c:dPt>
          <c:dLbls>
            <c:dLbl>
              <c:idx val="0"/>
              <c:layout>
                <c:manualLayout>
                  <c:x val="-9.8277547462044298E-2"/>
                  <c:y val="2.0772666574573048E-2"/>
                </c:manualLayout>
              </c:layout>
              <c:tx>
                <c:rich>
                  <a:bodyPr/>
                  <a:lstStyle/>
                  <a:p>
                    <a:r>
                      <a:rPr lang="en-US" sz="2400" baseline="0" dirty="0"/>
                      <a:t>19%</a:t>
                    </a:r>
                  </a:p>
                </c:rich>
              </c:tx>
              <c:showPercent val="1"/>
            </c:dLbl>
            <c:dLbl>
              <c:idx val="1"/>
              <c:layout>
                <c:manualLayout>
                  <c:x val="9.0900642720013927E-2"/>
                  <c:y val="2.6053322282083417E-3"/>
                </c:manualLayout>
              </c:layout>
              <c:showPercent val="1"/>
            </c:dLbl>
            <c:dLbl>
              <c:idx val="2"/>
              <c:layout>
                <c:manualLayout>
                  <c:x val="-0.1241903456131179"/>
                  <c:y val="-6.1619520544275809E-2"/>
                </c:manualLayout>
              </c:layout>
              <c:showPercent val="1"/>
            </c:dLbl>
            <c:txPr>
              <a:bodyPr/>
              <a:lstStyle/>
              <a:p>
                <a:pPr>
                  <a:defRPr sz="2400" baseline="0"/>
                </a:pPr>
                <a:endParaRPr lang="it-IT"/>
              </a:p>
            </c:txPr>
            <c:showPercent val="1"/>
            <c:showLeaderLines val="1"/>
          </c:dLbls>
          <c:cat>
            <c:strRef>
              <c:f>Foglio1!$A$150:$C$150</c:f>
              <c:strCache>
                <c:ptCount val="3"/>
                <c:pt idx="0">
                  <c:v>NON ADERENZA A TERAPIA CON STATINE </c:v>
                </c:pt>
                <c:pt idx="1">
                  <c:v>NO TERAPIA CON STATINE</c:v>
                </c:pt>
                <c:pt idx="2">
                  <c:v>ADERENZA A TERAPIA CON STATINE</c:v>
                </c:pt>
              </c:strCache>
            </c:strRef>
          </c:cat>
          <c:val>
            <c:numRef>
              <c:f>Foglio1!$A$151:$C$151</c:f>
              <c:numCache>
                <c:formatCode>General</c:formatCode>
                <c:ptCount val="3"/>
                <c:pt idx="0">
                  <c:v>23</c:v>
                </c:pt>
                <c:pt idx="1">
                  <c:v>33</c:v>
                </c:pt>
                <c:pt idx="2">
                  <c:v>65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ayout>
        <c:manualLayout>
          <c:xMode val="edge"/>
          <c:yMode val="edge"/>
          <c:x val="7.6538167104111987E-2"/>
          <c:y val="0.86442505103528733"/>
          <c:w val="0.85163499438895263"/>
          <c:h val="0.13514942211170974"/>
        </c:manualLayout>
      </c:layout>
      <c:txPr>
        <a:bodyPr/>
        <a:lstStyle/>
        <a:p>
          <a:pPr>
            <a:defRPr sz="1600"/>
          </a:pPr>
          <a:endParaRPr lang="it-IT"/>
        </a:p>
      </c:txPr>
    </c:legend>
    <c:plotVisOnly val="1"/>
  </c:chart>
  <c:externalData r:id="rId1"/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tx>
        <c:rich>
          <a:bodyPr/>
          <a:lstStyle/>
          <a:p>
            <a:pPr>
              <a:defRPr/>
            </a:pPr>
            <a:r>
              <a:rPr lang="it-IT" sz="2400" dirty="0"/>
              <a:t>No </a:t>
            </a:r>
            <a:r>
              <a:rPr lang="it-IT" sz="2400" dirty="0" err="1"/>
              <a:t>Audit</a:t>
            </a:r>
            <a:endParaRPr lang="it-IT" sz="2400" dirty="0"/>
          </a:p>
        </c:rich>
      </c:tx>
      <c:layout/>
    </c:title>
    <c:view3D>
      <c:rotX val="40"/>
      <c:rotY val="20"/>
      <c:perspective val="30"/>
    </c:view3D>
    <c:plotArea>
      <c:layout>
        <c:manualLayout>
          <c:layoutTarget val="inner"/>
          <c:xMode val="edge"/>
          <c:yMode val="edge"/>
          <c:x val="7.2196870013158276E-2"/>
          <c:y val="0.17755915042743775"/>
          <c:w val="0.82974785510130855"/>
          <c:h val="0.72810565475945421"/>
        </c:manualLayout>
      </c:layout>
      <c:pie3DChart>
        <c:varyColors val="1"/>
        <c:ser>
          <c:idx val="0"/>
          <c:order val="0"/>
          <c:explosion val="33"/>
          <c:dPt>
            <c:idx val="0"/>
            <c:spPr>
              <a:gradFill flip="none" rotWithShape="1">
                <a:gsLst>
                  <a:gs pos="0">
                    <a:srgbClr val="FFF200"/>
                  </a:gs>
                  <a:gs pos="29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8100000" scaled="1"/>
                <a:tileRect/>
              </a:gradFill>
            </c:spPr>
          </c:dPt>
          <c:dPt>
            <c:idx val="1"/>
            <c:explosion val="14"/>
            <c:spPr>
              <a:gradFill flip="none" rotWithShape="1">
                <a:gsLst>
                  <a:gs pos="0">
                    <a:srgbClr val="DDEBCF"/>
                  </a:gs>
                  <a:gs pos="0">
                    <a:srgbClr val="9CB86E"/>
                  </a:gs>
                  <a:gs pos="100000">
                    <a:srgbClr val="156B13"/>
                  </a:gs>
                </a:gsLst>
                <a:lin ang="18900000" scaled="1"/>
                <a:tileRect/>
              </a:gradFill>
            </c:spPr>
          </c:dPt>
          <c:dLbls>
            <c:dLbl>
              <c:idx val="0"/>
              <c:layout>
                <c:manualLayout>
                  <c:x val="-0.12235044590518802"/>
                  <c:y val="-1.6150915487639333E-2"/>
                </c:manualLayout>
              </c:layout>
              <c:tx>
                <c:rich>
                  <a:bodyPr/>
                  <a:lstStyle/>
                  <a:p>
                    <a:r>
                      <a:rPr lang="en-US" sz="1800"/>
                      <a:t>4493; </a:t>
                    </a:r>
                    <a:r>
                      <a:rPr lang="en-US" sz="1800" b="1"/>
                      <a:t>95%</a:t>
                    </a:r>
                  </a:p>
                </c:rich>
              </c:tx>
              <c:showVal val="1"/>
              <c:showPercent val="1"/>
            </c:dLbl>
            <c:dLbl>
              <c:idx val="1"/>
              <c:layout>
                <c:manualLayout>
                  <c:x val="0.20893071744159403"/>
                  <c:y val="-1.0813890748239418E-2"/>
                </c:manualLayout>
              </c:layout>
              <c:tx>
                <c:rich>
                  <a:bodyPr/>
                  <a:lstStyle/>
                  <a:p>
                    <a:r>
                      <a:rPr lang="en-US" sz="1800"/>
                      <a:t>253; </a:t>
                    </a:r>
                    <a:r>
                      <a:rPr lang="en-US" sz="1800" b="1"/>
                      <a:t>5%</a:t>
                    </a:r>
                  </a:p>
                </c:rich>
              </c:tx>
              <c:showVal val="1"/>
              <c:showPercent val="1"/>
            </c:dLbl>
            <c:txPr>
              <a:bodyPr/>
              <a:lstStyle/>
              <a:p>
                <a:pPr>
                  <a:defRPr sz="1800"/>
                </a:pPr>
                <a:endParaRPr lang="it-IT"/>
              </a:p>
            </c:txPr>
            <c:showVal val="1"/>
            <c:showPercent val="1"/>
            <c:showLeaderLines val="1"/>
          </c:dLbls>
          <c:cat>
            <c:strRef>
              <c:f>Foglio1!$A$1:$A$2</c:f>
              <c:strCache>
                <c:ptCount val="2"/>
                <c:pt idx="0">
                  <c:v>Rischio Cardiovascolare non calcolato</c:v>
                </c:pt>
                <c:pt idx="1">
                  <c:v>Rischio Cardiovascolare calcolato</c:v>
                </c:pt>
              </c:strCache>
            </c:strRef>
          </c:cat>
          <c:val>
            <c:numRef>
              <c:f>Foglio1!$B$1:$B$2</c:f>
              <c:numCache>
                <c:formatCode>General</c:formatCode>
                <c:ptCount val="2"/>
                <c:pt idx="0">
                  <c:v>4493</c:v>
                </c:pt>
                <c:pt idx="1">
                  <c:v>253</c:v>
                </c:pt>
              </c:numCache>
            </c:numRef>
          </c:val>
        </c:ser>
        <c:dLbls>
          <c:showPercent val="1"/>
        </c:dLbls>
      </c:pie3DChart>
    </c:plotArea>
    <c:plotVisOnly val="1"/>
  </c:chart>
  <c:spPr>
    <a:ln>
      <a:noFill/>
    </a:ln>
  </c:sp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tx>
        <c:rich>
          <a:bodyPr/>
          <a:lstStyle/>
          <a:p>
            <a:pPr>
              <a:defRPr/>
            </a:pPr>
            <a:r>
              <a:rPr lang="it-IT" sz="2400" dirty="0" err="1"/>
              <a:t>Audit</a:t>
            </a:r>
            <a:endParaRPr lang="it-IT" sz="2400" dirty="0"/>
          </a:p>
        </c:rich>
      </c:tx>
      <c:layout>
        <c:manualLayout>
          <c:xMode val="edge"/>
          <c:yMode val="edge"/>
          <c:x val="0.38488148655286608"/>
          <c:y val="0.13467919204361989"/>
        </c:manualLayout>
      </c:layout>
    </c:title>
    <c:view3D>
      <c:rotX val="40"/>
      <c:rotY val="90"/>
      <c:perspective val="30"/>
    </c:view3D>
    <c:plotArea>
      <c:layout>
        <c:manualLayout>
          <c:layoutTarget val="inner"/>
          <c:xMode val="edge"/>
          <c:yMode val="edge"/>
          <c:x val="8.9451501492712054E-2"/>
          <c:y val="0.25426773968866412"/>
          <c:w val="0.78230913519415435"/>
          <c:h val="0.66831823653823175"/>
        </c:manualLayout>
      </c:layout>
      <c:pie3DChart>
        <c:varyColors val="1"/>
        <c:ser>
          <c:idx val="0"/>
          <c:order val="0"/>
          <c:explosion val="23"/>
          <c:dPt>
            <c:idx val="0"/>
            <c:spPr>
              <a:gradFill>
                <a:gsLst>
                  <a:gs pos="0">
                    <a:srgbClr val="FFF200"/>
                  </a:gs>
                  <a:gs pos="29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lin ang="8100000" scaled="1"/>
              </a:gradFill>
            </c:spPr>
          </c:dPt>
          <c:dPt>
            <c:idx val="1"/>
            <c:explosion val="11"/>
            <c:spPr>
              <a:gradFill flip="none" rotWithShape="1">
                <a:gsLst>
                  <a:gs pos="0">
                    <a:srgbClr val="DDEBCF"/>
                  </a:gs>
                  <a:gs pos="5000">
                    <a:srgbClr val="9CB86E"/>
                  </a:gs>
                  <a:gs pos="100000">
                    <a:srgbClr val="156B13"/>
                  </a:gs>
                </a:gsLst>
                <a:path path="circle">
                  <a:fillToRect t="100000" r="100000"/>
                </a:path>
                <a:tileRect l="-100000" b="-100000"/>
              </a:gradFill>
            </c:spPr>
          </c:dPt>
          <c:dLbls>
            <c:dLbl>
              <c:idx val="0"/>
              <c:layout>
                <c:manualLayout>
                  <c:x val="7.3063458830800926E-2"/>
                  <c:y val="6.9039496290993513E-2"/>
                </c:manualLayout>
              </c:layout>
              <c:tx>
                <c:rich>
                  <a:bodyPr/>
                  <a:lstStyle/>
                  <a:p>
                    <a:r>
                      <a:rPr lang="en-US" sz="1800"/>
                      <a:t>4879; </a:t>
                    </a:r>
                    <a:r>
                      <a:rPr lang="en-US" sz="1800" b="1"/>
                      <a:t>77%</a:t>
                    </a:r>
                  </a:p>
                </c:rich>
              </c:tx>
              <c:showVal val="1"/>
              <c:showPercent val="1"/>
            </c:dLbl>
            <c:dLbl>
              <c:idx val="1"/>
              <c:layout>
                <c:manualLayout>
                  <c:x val="-3.9566314717703492E-2"/>
                  <c:y val="-7.2998563863805599E-2"/>
                </c:manualLayout>
              </c:layout>
              <c:tx>
                <c:rich>
                  <a:bodyPr/>
                  <a:lstStyle/>
                  <a:p>
                    <a:r>
                      <a:rPr lang="en-US" sz="1800"/>
                      <a:t>1493; </a:t>
                    </a:r>
                    <a:r>
                      <a:rPr lang="en-US" sz="1800" b="1"/>
                      <a:t>23%</a:t>
                    </a:r>
                  </a:p>
                </c:rich>
              </c:tx>
              <c:showVal val="1"/>
              <c:showPercent val="1"/>
            </c:dLbl>
            <c:txPr>
              <a:bodyPr/>
              <a:lstStyle/>
              <a:p>
                <a:pPr>
                  <a:defRPr sz="1800"/>
                </a:pPr>
                <a:endParaRPr lang="it-IT"/>
              </a:p>
            </c:txPr>
            <c:showPercent val="1"/>
          </c:dLbls>
          <c:cat>
            <c:strRef>
              <c:f>Foglio1!$A$4:$A$5</c:f>
              <c:strCache>
                <c:ptCount val="2"/>
                <c:pt idx="0">
                  <c:v>Rischio Cardiovascolare non calcolato</c:v>
                </c:pt>
                <c:pt idx="1">
                  <c:v>Rischio Cardiovascolare calcolato</c:v>
                </c:pt>
              </c:strCache>
            </c:strRef>
          </c:cat>
          <c:val>
            <c:numRef>
              <c:f>Foglio1!$B$4:$B$5</c:f>
              <c:numCache>
                <c:formatCode>General</c:formatCode>
                <c:ptCount val="2"/>
                <c:pt idx="0">
                  <c:v>4879</c:v>
                </c:pt>
                <c:pt idx="1">
                  <c:v>1493</c:v>
                </c:pt>
              </c:numCache>
            </c:numRef>
          </c:val>
        </c:ser>
        <c:dLbls>
          <c:showPercent val="1"/>
        </c:dLbls>
      </c:pie3DChart>
    </c:plotArea>
    <c:plotVisOnly val="1"/>
  </c:chart>
  <c:spPr>
    <a:ln>
      <a:noFill/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style val="3"/>
  <c:chart>
    <c:title>
      <c:tx>
        <c:rich>
          <a:bodyPr/>
          <a:lstStyle/>
          <a:p>
            <a:pPr algn="ctr">
              <a:defRPr lang="it-IT" sz="2400" b="1" i="1" kern="1200" dirty="0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2400" b="1" i="1" kern="1200" dirty="0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Prevalenza reale di Diabete, Ipertensione, IFG e Dislipidemia su 80763 pz</a:t>
            </a:r>
          </a:p>
        </c:rich>
      </c:tx>
      <c:layout>
        <c:manualLayout>
          <c:xMode val="edge"/>
          <c:yMode val="edge"/>
          <c:x val="0.16249573743225229"/>
          <c:y val="3.3211123372785707E-2"/>
        </c:manualLayout>
      </c:layout>
    </c:title>
    <c:view3D>
      <c:rotX val="0"/>
      <c:rotY val="0"/>
      <c:perspective val="20"/>
    </c:view3D>
    <c:plotArea>
      <c:layout>
        <c:manualLayout>
          <c:layoutTarget val="inner"/>
          <c:xMode val="edge"/>
          <c:yMode val="edge"/>
          <c:x val="0.24533963084212757"/>
          <c:y val="0.15376811652166497"/>
          <c:w val="0.71735905759503582"/>
          <c:h val="0.64382046980433583"/>
        </c:manualLayout>
      </c:layout>
      <c:bar3DChart>
        <c:barDir val="bar"/>
        <c:grouping val="stacked"/>
        <c:ser>
          <c:idx val="0"/>
          <c:order val="0"/>
          <c:tx>
            <c:strRef>
              <c:f>Foglio1!$A$4</c:f>
              <c:strCache>
                <c:ptCount val="1"/>
                <c:pt idx="0">
                  <c:v>PRESENTE E REGISTRATO</c:v>
                </c:pt>
              </c:strCache>
            </c:strRef>
          </c:tx>
          <c:cat>
            <c:strRef>
              <c:f>Foglio1!$B$1:$E$1</c:f>
              <c:strCache>
                <c:ptCount val="4"/>
                <c:pt idx="0">
                  <c:v>IPERTENSIONE</c:v>
                </c:pt>
                <c:pt idx="1">
                  <c:v>IFG</c:v>
                </c:pt>
                <c:pt idx="2">
                  <c:v>DIABETE</c:v>
                </c:pt>
                <c:pt idx="3">
                  <c:v>DISLIPIDEMIA</c:v>
                </c:pt>
              </c:strCache>
            </c:strRef>
          </c:cat>
          <c:val>
            <c:numRef>
              <c:f>Foglio1!$B$4:$E$4</c:f>
              <c:numCache>
                <c:formatCode>General</c:formatCode>
                <c:ptCount val="4"/>
                <c:pt idx="0">
                  <c:v>20493</c:v>
                </c:pt>
                <c:pt idx="1">
                  <c:v>1918</c:v>
                </c:pt>
                <c:pt idx="2">
                  <c:v>5493</c:v>
                </c:pt>
                <c:pt idx="3">
                  <c:v>9867</c:v>
                </c:pt>
              </c:numCache>
            </c:numRef>
          </c:val>
        </c:ser>
        <c:ser>
          <c:idx val="1"/>
          <c:order val="1"/>
          <c:tx>
            <c:strRef>
              <c:f>Foglio1!$A$3</c:f>
              <c:strCache>
                <c:ptCount val="1"/>
                <c:pt idx="0">
                  <c:v>PRESENTE NON REGISTRATO</c:v>
                </c:pt>
              </c:strCache>
            </c:strRef>
          </c:tx>
          <c:cat>
            <c:strRef>
              <c:f>Foglio1!$B$1:$E$1</c:f>
              <c:strCache>
                <c:ptCount val="4"/>
                <c:pt idx="0">
                  <c:v>IPERTENSIONE</c:v>
                </c:pt>
                <c:pt idx="1">
                  <c:v>IFG</c:v>
                </c:pt>
                <c:pt idx="2">
                  <c:v>DIABETE</c:v>
                </c:pt>
                <c:pt idx="3">
                  <c:v>DISLIPIDEMIA</c:v>
                </c:pt>
              </c:strCache>
            </c:strRef>
          </c:cat>
          <c:val>
            <c:numRef>
              <c:f>Foglio1!$B$3:$E$3</c:f>
              <c:numCache>
                <c:formatCode>General</c:formatCode>
                <c:ptCount val="4"/>
                <c:pt idx="0">
                  <c:v>2157</c:v>
                </c:pt>
                <c:pt idx="1">
                  <c:v>1160</c:v>
                </c:pt>
                <c:pt idx="2">
                  <c:v>558</c:v>
                </c:pt>
                <c:pt idx="3">
                  <c:v>13858</c:v>
                </c:pt>
              </c:numCache>
            </c:numRef>
          </c:val>
        </c:ser>
        <c:gapWidth val="95"/>
        <c:shape val="box"/>
        <c:axId val="55154560"/>
        <c:axId val="55156096"/>
        <c:axId val="0"/>
      </c:bar3DChart>
      <c:catAx>
        <c:axId val="55154560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800"/>
            </a:pPr>
            <a:endParaRPr lang="it-IT"/>
          </a:p>
        </c:txPr>
        <c:crossAx val="55156096"/>
        <c:crosses val="autoZero"/>
        <c:auto val="1"/>
        <c:lblAlgn val="ctr"/>
        <c:lblOffset val="100"/>
      </c:catAx>
      <c:valAx>
        <c:axId val="55156096"/>
        <c:scaling>
          <c:orientation val="minMax"/>
        </c:scaling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1"/>
        <c:majorTickMark val="none"/>
        <c:tickLblPos val="nextTo"/>
        <c:crossAx val="5515456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800" baseline="0"/>
            </a:pPr>
            <a:endParaRPr lang="it-IT"/>
          </a:p>
        </c:txPr>
      </c:dTable>
    </c:plotArea>
    <c:plotVisOnly val="1"/>
  </c:chart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style val="3"/>
  <c:chart>
    <c:autoTitleDeleted val="1"/>
    <c:view3D>
      <c:rotX val="30"/>
      <c:rotY val="250"/>
      <c:perspective val="30"/>
    </c:view3D>
    <c:plotArea>
      <c:layout>
        <c:manualLayout>
          <c:layoutTarget val="inner"/>
          <c:xMode val="edge"/>
          <c:yMode val="edge"/>
          <c:x val="0.23772435750349183"/>
          <c:y val="0.18045733071887929"/>
          <c:w val="0.5432115048118985"/>
          <c:h val="0.55865230387868181"/>
        </c:manualLayout>
      </c:layout>
      <c:pie3DChart>
        <c:varyColors val="1"/>
        <c:ser>
          <c:idx val="0"/>
          <c:order val="0"/>
          <c:dPt>
            <c:idx val="0"/>
            <c:spPr>
              <a:solidFill>
                <a:srgbClr val="FF5050"/>
              </a:solidFill>
            </c:spPr>
          </c:dPt>
          <c:dPt>
            <c:idx val="1"/>
            <c:explosion val="13"/>
          </c:dPt>
          <c:dLbls>
            <c:dLbl>
              <c:idx val="0"/>
              <c:layout>
                <c:manualLayout>
                  <c:x val="0.12829264758810724"/>
                  <c:y val="-0.12236619980504308"/>
                </c:manualLayout>
              </c:layout>
              <c:tx>
                <c:rich>
                  <a:bodyPr/>
                  <a:lstStyle/>
                  <a:p>
                    <a:r>
                      <a:rPr lang="en-US" sz="1800" dirty="0"/>
                      <a:t>20321; </a:t>
                    </a:r>
                    <a:r>
                      <a:rPr lang="en-US" sz="1800" b="1" dirty="0"/>
                      <a:t>25%</a:t>
                    </a:r>
                  </a:p>
                </c:rich>
              </c:tx>
              <c:dLblPos val="outEnd"/>
              <c:showVal val="1"/>
              <c:showPercent val="1"/>
            </c:dLbl>
            <c:dLbl>
              <c:idx val="1"/>
              <c:layout>
                <c:manualLayout>
                  <c:x val="-9.713608027414565E-2"/>
                  <c:y val="0.12698379225051623"/>
                </c:manualLayout>
              </c:layout>
              <c:tx>
                <c:rich>
                  <a:bodyPr/>
                  <a:lstStyle/>
                  <a:p>
                    <a:r>
                      <a:rPr lang="en-US" sz="1800" dirty="0"/>
                      <a:t>60442; </a:t>
                    </a:r>
                    <a:r>
                      <a:rPr lang="en-US" sz="1800" b="1" dirty="0"/>
                      <a:t>75%</a:t>
                    </a:r>
                  </a:p>
                </c:rich>
              </c:tx>
              <c:dLblPos val="outEnd"/>
              <c:showVal val="1"/>
              <c:showPercent val="1"/>
            </c:dLbl>
            <c:dLblPos val="outEnd"/>
            <c:showVal val="1"/>
            <c:showPercent val="1"/>
          </c:dLbls>
          <c:cat>
            <c:strRef>
              <c:f>Foglio1!$A$1:$A$2</c:f>
              <c:strCache>
                <c:ptCount val="2"/>
                <c:pt idx="0">
                  <c:v>Pazienti Eleggibili</c:v>
                </c:pt>
                <c:pt idx="1">
                  <c:v>Pazienti non Eleggibili</c:v>
                </c:pt>
              </c:strCache>
            </c:strRef>
          </c:cat>
          <c:val>
            <c:numRef>
              <c:f>Foglio1!$B$1:$B$2</c:f>
              <c:numCache>
                <c:formatCode>General</c:formatCode>
                <c:ptCount val="2"/>
                <c:pt idx="0">
                  <c:v>20335</c:v>
                </c:pt>
                <c:pt idx="1">
                  <c:v>60428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>
        <c:manualLayout>
          <c:xMode val="edge"/>
          <c:yMode val="edge"/>
          <c:x val="7.333950475638272E-2"/>
          <c:y val="0.68579266122816573"/>
          <c:w val="0.89267747907276229"/>
          <c:h val="0.16743438320210247"/>
        </c:manualLayout>
      </c:layout>
      <c:txPr>
        <a:bodyPr/>
        <a:lstStyle/>
        <a:p>
          <a:pPr>
            <a:defRPr sz="1600"/>
          </a:pPr>
          <a:endParaRPr lang="it-IT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style val="21"/>
  <c:chart>
    <c:title>
      <c:tx>
        <c:rich>
          <a:bodyPr/>
          <a:lstStyle/>
          <a:p>
            <a:pPr>
              <a:defRPr sz="3600"/>
            </a:pPr>
            <a:r>
              <a:rPr lang="it-IT" sz="3400" b="1" i="1" u="none" strike="noStrike" kern="1200" baseline="0" dirty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n-ea"/>
                <a:cs typeface="+mn-cs"/>
              </a:rPr>
              <a:t>Distribuzione dell'età nei pazienti eleggibili</a:t>
            </a:r>
          </a:p>
        </c:rich>
      </c:tx>
      <c:layout/>
    </c:title>
    <c:view3D>
      <c:rotX val="0"/>
      <c:rotY val="0"/>
      <c:depthPercent val="80"/>
      <c:perspective val="90"/>
    </c:view3D>
    <c:plotArea>
      <c:layout>
        <c:manualLayout>
          <c:layoutTarget val="inner"/>
          <c:xMode val="edge"/>
          <c:yMode val="edge"/>
          <c:x val="0.13591027651016746"/>
          <c:y val="0.27332856430767283"/>
          <c:w val="0.76988332540104709"/>
          <c:h val="0.65711542168387871"/>
        </c:manualLayout>
      </c:layout>
      <c:bar3D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Foglio1!$A$1:$A$7</c:f>
              <c:strCache>
                <c:ptCount val="7"/>
                <c:pt idx="0">
                  <c:v>35 - 39 anni</c:v>
                </c:pt>
                <c:pt idx="1">
                  <c:v>40 - 44 anni</c:v>
                </c:pt>
                <c:pt idx="2">
                  <c:v>45 - 49 anni</c:v>
                </c:pt>
                <c:pt idx="3">
                  <c:v>50 - 54 anni</c:v>
                </c:pt>
                <c:pt idx="4">
                  <c:v>55 - 59 anni</c:v>
                </c:pt>
                <c:pt idx="5">
                  <c:v>60 - 64 anni</c:v>
                </c:pt>
                <c:pt idx="6">
                  <c:v>65 - 69 anni</c:v>
                </c:pt>
              </c:strCache>
            </c:strRef>
          </c:cat>
          <c:val>
            <c:numRef>
              <c:f>Foglio1!$B$1:$B$7</c:f>
              <c:numCache>
                <c:formatCode>General</c:formatCode>
                <c:ptCount val="7"/>
                <c:pt idx="0">
                  <c:v>1296</c:v>
                </c:pt>
                <c:pt idx="1">
                  <c:v>1968</c:v>
                </c:pt>
                <c:pt idx="2">
                  <c:v>2426</c:v>
                </c:pt>
                <c:pt idx="3">
                  <c:v>2756</c:v>
                </c:pt>
                <c:pt idx="4">
                  <c:v>3412</c:v>
                </c:pt>
                <c:pt idx="5">
                  <c:v>4163</c:v>
                </c:pt>
                <c:pt idx="6">
                  <c:v>4301</c:v>
                </c:pt>
              </c:numCache>
            </c:numRef>
          </c:val>
        </c:ser>
        <c:gapWidth val="0"/>
        <c:gapDepth val="0"/>
        <c:shape val="box"/>
        <c:axId val="55599872"/>
        <c:axId val="55601408"/>
        <c:axId val="0"/>
      </c:bar3DChart>
      <c:catAx>
        <c:axId val="5559987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200"/>
            </a:pPr>
            <a:endParaRPr lang="it-IT"/>
          </a:p>
        </c:txPr>
        <c:crossAx val="55601408"/>
        <c:crosses val="autoZero"/>
        <c:auto val="1"/>
        <c:lblAlgn val="ctr"/>
        <c:lblOffset val="100"/>
      </c:catAx>
      <c:valAx>
        <c:axId val="55601408"/>
        <c:scaling>
          <c:orientation val="minMax"/>
        </c:scaling>
        <c:axPos val="l"/>
        <c:numFmt formatCode="General" sourceLinked="1"/>
        <c:tickLblPos val="nextTo"/>
        <c:crossAx val="5559987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it-IT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style val="3"/>
  <c:chart>
    <c:title>
      <c:tx>
        <c:rich>
          <a:bodyPr/>
          <a:lstStyle/>
          <a:p>
            <a:pPr>
              <a:defRPr lang="en-US" sz="3400" b="1" i="1" u="none" strike="noStrike" kern="1200" baseline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n-ea"/>
                <a:cs typeface="+mn-cs"/>
              </a:defRPr>
            </a:pPr>
            <a:r>
              <a:rPr lang="en-US" sz="3400" b="1" i="1" u="none" strike="noStrike" kern="1200" baseline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n-ea"/>
                <a:cs typeface="+mn-cs"/>
              </a:rPr>
              <a:t>Pazienti eleggibili con rischio calcolato</a:t>
            </a:r>
          </a:p>
        </c:rich>
      </c:tx>
      <c:layout>
        <c:manualLayout>
          <c:xMode val="edge"/>
          <c:yMode val="edge"/>
          <c:x val="0.19167366579177567"/>
          <c:y val="4.6296296296296979E-3"/>
        </c:manualLayout>
      </c:layout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9.1167453075681228E-3"/>
          <c:y val="0.25189555466483304"/>
          <c:w val="0.63251117519154143"/>
          <c:h val="0.74810444533516729"/>
        </c:manualLayout>
      </c:layout>
      <c:pie3DChart>
        <c:varyColors val="1"/>
        <c:ser>
          <c:idx val="0"/>
          <c:order val="0"/>
          <c:dPt>
            <c:idx val="0"/>
            <c:explosion val="40"/>
          </c:dPt>
          <c:dPt>
            <c:idx val="1"/>
            <c:spPr>
              <a:solidFill>
                <a:srgbClr val="FF3737">
                  <a:alpha val="80000"/>
                </a:srgbClr>
              </a:solidFill>
            </c:spPr>
          </c:dPt>
          <c:dLbls>
            <c:dLbl>
              <c:idx val="0"/>
              <c:layout>
                <c:manualLayout>
                  <c:x val="6.880319148299778E-2"/>
                  <c:y val="-5.5487309821445084E-2"/>
                </c:manualLayout>
              </c:layout>
              <c:tx>
                <c:rich>
                  <a:bodyPr/>
                  <a:lstStyle/>
                  <a:p>
                    <a:r>
                      <a:rPr lang="en-US" sz="1800" dirty="0"/>
                      <a:t>2120; </a:t>
                    </a:r>
                    <a:r>
                      <a:rPr lang="en-US" sz="1800" b="1" dirty="0"/>
                      <a:t>11%</a:t>
                    </a:r>
                  </a:p>
                </c:rich>
              </c:tx>
              <c:dLblPos val="outEnd"/>
              <c:showVal val="1"/>
              <c:showPercent val="1"/>
            </c:dLbl>
            <c:dLbl>
              <c:idx val="1"/>
              <c:layout>
                <c:manualLayout>
                  <c:x val="-1.5194575512613544E-3"/>
                  <c:y val="3.6856110603156501E-2"/>
                </c:manualLayout>
              </c:layout>
              <c:tx>
                <c:rich>
                  <a:bodyPr/>
                  <a:lstStyle/>
                  <a:p>
                    <a:r>
                      <a:rPr lang="en-US" sz="1800" dirty="0"/>
                      <a:t>18203; </a:t>
                    </a:r>
                    <a:r>
                      <a:rPr lang="en-US" sz="1800" b="1" dirty="0"/>
                      <a:t>89</a:t>
                    </a:r>
                    <a:r>
                      <a:rPr lang="en-US" b="1" dirty="0"/>
                      <a:t>%</a:t>
                    </a:r>
                  </a:p>
                </c:rich>
              </c:tx>
              <c:dLblPos val="outEnd"/>
              <c:showVal val="1"/>
              <c:showPercent val="1"/>
            </c:dLbl>
            <c:dLblPos val="outEnd"/>
            <c:showVal val="1"/>
            <c:showPercent val="1"/>
            <c:showLeaderLines val="1"/>
          </c:dLbls>
          <c:cat>
            <c:strRef>
              <c:f>Foglio1!$A$1:$A$2</c:f>
              <c:strCache>
                <c:ptCount val="2"/>
                <c:pt idx="0">
                  <c:v>Rischio calcolato</c:v>
                </c:pt>
                <c:pt idx="1">
                  <c:v>Rischio non calcolato</c:v>
                </c:pt>
              </c:strCache>
            </c:strRef>
          </c:cat>
          <c:val>
            <c:numRef>
              <c:f>Foglio1!$B$1:$B$2</c:f>
              <c:numCache>
                <c:formatCode>General</c:formatCode>
                <c:ptCount val="2"/>
                <c:pt idx="0">
                  <c:v>2163</c:v>
                </c:pt>
                <c:pt idx="1">
                  <c:v>18172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>
        <c:manualLayout>
          <c:xMode val="edge"/>
          <c:yMode val="edge"/>
          <c:x val="0.64711256404752859"/>
          <c:y val="0.32891868029517701"/>
          <c:w val="0.32427892167806532"/>
          <c:h val="0.45103685337925697"/>
        </c:manualLayout>
      </c:layout>
      <c:txPr>
        <a:bodyPr/>
        <a:lstStyle/>
        <a:p>
          <a:pPr>
            <a:defRPr sz="2000"/>
          </a:pPr>
          <a:endParaRPr lang="it-IT"/>
        </a:p>
      </c:txPr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title>
      <c:tx>
        <c:rich>
          <a:bodyPr/>
          <a:lstStyle/>
          <a:p>
            <a:pPr>
              <a:defRPr lang="it-IT" sz="3400" b="1" i="1" u="none" strike="noStrike" kern="1200" baseline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n-ea"/>
                <a:cs typeface="+mn-cs"/>
              </a:defRPr>
            </a:pPr>
            <a:r>
              <a:rPr lang="it-IT" sz="3400" b="1" i="1" u="none" strike="noStrike" kern="1200" baseline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n-ea"/>
                <a:cs typeface="+mn-cs"/>
              </a:rPr>
              <a:t>Rischio Cardiovascolare</a:t>
            </a:r>
          </a:p>
        </c:rich>
      </c:tx>
      <c:layout/>
    </c:title>
    <c:view3D>
      <c:rotX val="50"/>
      <c:rotY val="10"/>
      <c:perspective val="30"/>
    </c:view3D>
    <c:plotArea>
      <c:layout/>
      <c:pie3DChart>
        <c:varyColors val="1"/>
        <c:ser>
          <c:idx val="0"/>
          <c:order val="0"/>
          <c:explosion val="21"/>
          <c:dPt>
            <c:idx val="0"/>
            <c:spPr>
              <a:gradFill flip="none" rotWithShape="1">
                <a:gsLst>
                  <a:gs pos="0">
                    <a:srgbClr val="FFF200"/>
                  </a:gs>
                  <a:gs pos="7000">
                    <a:srgbClr val="FF7A00"/>
                  </a:gs>
                  <a:gs pos="70000">
                    <a:srgbClr val="FF0300"/>
                  </a:gs>
                  <a:gs pos="100000">
                    <a:srgbClr val="4D0808"/>
                  </a:gs>
                </a:gsLst>
                <a:path path="circle">
                  <a:fillToRect t="100000" r="100000"/>
                </a:path>
                <a:tileRect l="-100000" b="-100000"/>
              </a:gradFill>
            </c:spPr>
          </c:dPt>
          <c:dPt>
            <c:idx val="1"/>
            <c:explosion val="30"/>
            <c:spPr>
              <a:gradFill flip="none" rotWithShape="1">
                <a:gsLst>
                  <a:gs pos="0">
                    <a:srgbClr val="FFF200"/>
                  </a:gs>
                  <a:gs pos="0">
                    <a:srgbClr val="FF7A00"/>
                  </a:gs>
                  <a:gs pos="70000">
                    <a:srgbClr val="FFC000"/>
                  </a:gs>
                  <a:gs pos="100000">
                    <a:srgbClr val="FF9966"/>
                  </a:gs>
                </a:gsLst>
                <a:path path="circle">
                  <a:fillToRect l="100000" t="100000"/>
                </a:path>
                <a:tileRect r="-100000" b="-100000"/>
              </a:gradFill>
            </c:spPr>
          </c:dPt>
          <c:dPt>
            <c:idx val="2"/>
            <c:spPr>
              <a:gradFill flip="none" rotWithShape="1"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path path="circle">
                  <a:fillToRect l="100000" b="100000"/>
                </a:path>
                <a:tileRect t="-100000" r="-100000"/>
              </a:gradFill>
            </c:spPr>
          </c:dPt>
          <c:dPt>
            <c:idx val="3"/>
            <c:spPr>
              <a:solidFill>
                <a:schemeClr val="tx1">
                  <a:lumMod val="75000"/>
                </a:schemeClr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800" dirty="0"/>
                      <a:t>175; </a:t>
                    </a:r>
                    <a:r>
                      <a:rPr lang="en-US" sz="1800" b="1" dirty="0"/>
                      <a:t>7%</a:t>
                    </a:r>
                  </a:p>
                </c:rich>
              </c:tx>
              <c:dLblPos val="outEnd"/>
              <c:showVal val="1"/>
              <c:showPercent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800" dirty="0"/>
                      <a:t>476; </a:t>
                    </a:r>
                    <a:r>
                      <a:rPr lang="en-US" sz="1800" b="1" dirty="0"/>
                      <a:t>20%</a:t>
                    </a:r>
                  </a:p>
                </c:rich>
              </c:tx>
              <c:dLblPos val="outEnd"/>
              <c:showVal val="1"/>
              <c:showPercent val="1"/>
            </c:dLbl>
            <c:dLbl>
              <c:idx val="2"/>
              <c:layout>
                <c:manualLayout>
                  <c:x val="-4.2544811435317888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1800" dirty="0"/>
                      <a:t>1641; </a:t>
                    </a:r>
                    <a:r>
                      <a:rPr lang="en-US" sz="1800" b="1" dirty="0"/>
                      <a:t>67%</a:t>
                    </a:r>
                  </a:p>
                </c:rich>
              </c:tx>
              <c:dLblPos val="outEnd"/>
              <c:showVal val="1"/>
              <c:showPercent val="1"/>
            </c:dLbl>
            <c:dLbl>
              <c:idx val="3"/>
              <c:layout>
                <c:manualLayout>
                  <c:x val="-7.4453420011806382E-2"/>
                  <c:y val="-4.500671734115909E-3"/>
                </c:manualLayout>
              </c:layout>
              <c:tx>
                <c:rich>
                  <a:bodyPr/>
                  <a:lstStyle/>
                  <a:p>
                    <a:r>
                      <a:rPr lang="en-US" sz="1800" dirty="0"/>
                      <a:t>148; </a:t>
                    </a:r>
                    <a:r>
                      <a:rPr lang="en-US" sz="1800" b="1" dirty="0"/>
                      <a:t>6%</a:t>
                    </a:r>
                  </a:p>
                </c:rich>
              </c:tx>
              <c:dLblPos val="outEnd"/>
              <c:showVal val="1"/>
              <c:showPercent val="1"/>
            </c:dLbl>
            <c:dLblPos val="outEnd"/>
            <c:showVal val="1"/>
            <c:showPercent val="1"/>
            <c:showLeaderLines val="1"/>
          </c:dLbls>
          <c:cat>
            <c:strRef>
              <c:f>Foglio1!$A$171:$D$171</c:f>
              <c:strCache>
                <c:ptCount val="4"/>
                <c:pt idx="0">
                  <c:v>RCV ALTO</c:v>
                </c:pt>
                <c:pt idx="1">
                  <c:v>RCV MEDIO</c:v>
                </c:pt>
                <c:pt idx="2">
                  <c:v>RCV BASSO</c:v>
                </c:pt>
                <c:pt idx="3">
                  <c:v>NON VALUTABILE</c:v>
                </c:pt>
              </c:strCache>
            </c:strRef>
          </c:cat>
          <c:val>
            <c:numRef>
              <c:f>Foglio1!$A$172:$D$172</c:f>
              <c:numCache>
                <c:formatCode>General</c:formatCode>
                <c:ptCount val="4"/>
                <c:pt idx="0">
                  <c:v>175</c:v>
                </c:pt>
                <c:pt idx="1">
                  <c:v>476</c:v>
                </c:pt>
                <c:pt idx="2">
                  <c:v>1641</c:v>
                </c:pt>
                <c:pt idx="3">
                  <c:v>148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>
        <c:manualLayout>
          <c:xMode val="edge"/>
          <c:yMode val="edge"/>
          <c:x val="0.65736914180319661"/>
          <c:y val="0.49337143193301042"/>
          <c:w val="0.32439736758166754"/>
          <c:h val="0.47913300760755284"/>
        </c:manualLayout>
      </c:layout>
      <c:txPr>
        <a:bodyPr/>
        <a:lstStyle/>
        <a:p>
          <a:pPr>
            <a:defRPr sz="1800"/>
          </a:pPr>
          <a:endParaRPr lang="it-IT"/>
        </a:p>
      </c:txPr>
    </c:legend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style val="5"/>
  <c:chart>
    <c:title>
      <c:tx>
        <c:rich>
          <a:bodyPr/>
          <a:lstStyle/>
          <a:p>
            <a:pPr algn="ctr">
              <a:defRPr sz="3600"/>
            </a:pPr>
            <a:r>
              <a:rPr lang="it-IT" sz="3400" b="1" i="1" u="none" strike="noStrike" kern="1200" baseline="0" dirty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n-ea"/>
                <a:cs typeface="+mn-cs"/>
              </a:rPr>
              <a:t>Pazienti diabetici e richiesta </a:t>
            </a:r>
            <a:r>
              <a:rPr lang="it-IT" sz="3400" b="1" i="1" u="none" strike="noStrike" kern="1200" baseline="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n-ea"/>
                <a:cs typeface="+mn-cs"/>
              </a:rPr>
              <a:t>ECG, </a:t>
            </a:r>
            <a:r>
              <a:rPr lang="it-IT" sz="3400" b="1" i="1" u="none" strike="noStrike" kern="1200" baseline="0" dirty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n-ea"/>
                <a:cs typeface="+mn-cs"/>
              </a:rPr>
              <a:t>microalbuminuria, </a:t>
            </a:r>
            <a:r>
              <a:rPr lang="it-IT" sz="3400" b="1" i="1" u="none" strike="noStrike" kern="1200" baseline="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n-ea"/>
                <a:cs typeface="+mn-cs"/>
              </a:rPr>
              <a:t>LDL nel </a:t>
            </a:r>
            <a:r>
              <a:rPr lang="it-IT" sz="3400" b="1" i="1" u="none" strike="noStrike" kern="1200" baseline="0" dirty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n-ea"/>
                <a:cs typeface="+mn-cs"/>
              </a:rPr>
              <a:t>ultimo anno</a:t>
            </a:r>
          </a:p>
        </c:rich>
      </c:tx>
      <c:layout>
        <c:manualLayout>
          <c:xMode val="edge"/>
          <c:yMode val="edge"/>
          <c:x val="0.11120144984898694"/>
          <c:y val="0"/>
        </c:manualLayout>
      </c:layout>
    </c:title>
    <c:view3D>
      <c:rAngAx val="1"/>
    </c:view3D>
    <c:plotArea>
      <c:layout>
        <c:manualLayout>
          <c:layoutTarget val="inner"/>
          <c:xMode val="edge"/>
          <c:yMode val="edge"/>
          <c:x val="0.11397420362179592"/>
          <c:y val="0.34970552461430127"/>
          <c:w val="0.88602579637820678"/>
          <c:h val="0.5715360367158181"/>
        </c:manualLayout>
      </c:layout>
      <c:bar3DChart>
        <c:barDir val="col"/>
        <c:grouping val="stacked"/>
        <c:ser>
          <c:idx val="0"/>
          <c:order val="0"/>
          <c:dPt>
            <c:idx val="1"/>
            <c:spPr>
              <a:solidFill>
                <a:schemeClr val="tx2">
                  <a:lumMod val="20000"/>
                  <a:lumOff val="80000"/>
                </a:schemeClr>
              </a:solidFill>
            </c:spPr>
          </c:dPt>
          <c:dPt>
            <c:idx val="2"/>
            <c:spPr>
              <a:solidFill>
                <a:srgbClr val="EA8F08"/>
              </a:solidFill>
            </c:spPr>
          </c:dPt>
          <c:dPt>
            <c:idx val="3"/>
            <c:spPr>
              <a:solidFill>
                <a:srgbClr val="FFFF00"/>
              </a:solidFill>
            </c:spPr>
          </c:dPt>
          <c:dLbls>
            <c:dLbl>
              <c:idx val="0"/>
              <c:layout>
                <c:manualLayout>
                  <c:x val="3.0992808031908594E-2"/>
                  <c:y val="-0.30889498373241858"/>
                </c:manualLayout>
              </c:layout>
              <c:tx>
                <c:rich>
                  <a:bodyPr/>
                  <a:lstStyle/>
                  <a:p>
                    <a:r>
                      <a:rPr lang="en-US" sz="1800" dirty="0" smtClean="0"/>
                      <a:t>5493</a:t>
                    </a:r>
                    <a:endParaRPr lang="en-US" sz="1800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-1.2161697408235691E-2"/>
                  <c:y val="-0.15608671415940228"/>
                </c:manualLayout>
              </c:layout>
              <c:tx>
                <c:rich>
                  <a:bodyPr/>
                  <a:lstStyle/>
                  <a:p>
                    <a:r>
                      <a:rPr lang="en-US" sz="1800" dirty="0" smtClean="0"/>
                      <a:t>1505;  27%</a:t>
                    </a:r>
                    <a:endParaRPr lang="en-US" sz="1800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1.9129695063737837E-2"/>
                  <c:y val="-0.1690513066894114"/>
                </c:manualLayout>
              </c:layout>
              <c:tx>
                <c:rich>
                  <a:bodyPr/>
                  <a:lstStyle/>
                  <a:p>
                    <a:r>
                      <a:rPr lang="en-US" sz="1800" dirty="0" smtClean="0"/>
                      <a:t>1867;</a:t>
                    </a:r>
                    <a:r>
                      <a:rPr lang="en-US" sz="1800" baseline="0" dirty="0" smtClean="0"/>
                      <a:t>  </a:t>
                    </a:r>
                    <a:r>
                      <a:rPr lang="en-US" sz="1800" dirty="0" smtClean="0"/>
                      <a:t>33%</a:t>
                    </a:r>
                    <a:endParaRPr lang="en-US" sz="1800" dirty="0"/>
                  </a:p>
                </c:rich>
              </c:tx>
              <c:showVal val="1"/>
            </c:dLbl>
            <c:dLbl>
              <c:idx val="3"/>
              <c:layout>
                <c:manualLayout>
                  <c:x val="3.8324886069167313E-2"/>
                  <c:y val="-0.1683527412318338"/>
                </c:manualLayout>
              </c:layout>
              <c:tx>
                <c:rich>
                  <a:bodyPr/>
                  <a:lstStyle/>
                  <a:p>
                    <a:r>
                      <a:rPr lang="en-US" sz="1800" dirty="0" smtClean="0"/>
                      <a:t>1886;  34%</a:t>
                    </a:r>
                    <a:endParaRPr lang="en-US" sz="1800" dirty="0"/>
                  </a:p>
                </c:rich>
              </c:tx>
              <c:showVal val="1"/>
            </c:dLbl>
            <c:showVal val="1"/>
          </c:dLbls>
          <c:cat>
            <c:strRef>
              <c:f>Foglio1!$A$1:$D$1</c:f>
              <c:strCache>
                <c:ptCount val="4"/>
                <c:pt idx="0">
                  <c:v>DIABETE</c:v>
                </c:pt>
                <c:pt idx="1">
                  <c:v>ECG</c:v>
                </c:pt>
                <c:pt idx="2">
                  <c:v>MICROALBUM.</c:v>
                </c:pt>
                <c:pt idx="3">
                  <c:v>LDL</c:v>
                </c:pt>
              </c:strCache>
            </c:strRef>
          </c:cat>
          <c:val>
            <c:numRef>
              <c:f>Foglio1!$A$2:$D$2</c:f>
              <c:numCache>
                <c:formatCode>General</c:formatCode>
                <c:ptCount val="4"/>
                <c:pt idx="0">
                  <c:v>5493</c:v>
                </c:pt>
                <c:pt idx="1">
                  <c:v>1505</c:v>
                </c:pt>
                <c:pt idx="2">
                  <c:v>1867</c:v>
                </c:pt>
                <c:pt idx="3">
                  <c:v>1886</c:v>
                </c:pt>
              </c:numCache>
            </c:numRef>
          </c:val>
        </c:ser>
        <c:gapWidth val="55"/>
        <c:gapDepth val="55"/>
        <c:shape val="box"/>
        <c:axId val="56061312"/>
        <c:axId val="56083584"/>
        <c:axId val="0"/>
      </c:bar3DChart>
      <c:catAx>
        <c:axId val="5606131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600"/>
            </a:pPr>
            <a:endParaRPr lang="it-IT"/>
          </a:p>
        </c:txPr>
        <c:crossAx val="56083584"/>
        <c:crosses val="autoZero"/>
        <c:auto val="1"/>
        <c:lblAlgn val="ctr"/>
        <c:lblOffset val="100"/>
      </c:catAx>
      <c:valAx>
        <c:axId val="56083584"/>
        <c:scaling>
          <c:orientation val="minMax"/>
        </c:scaling>
        <c:axPos val="l"/>
        <c:numFmt formatCode="General" sourceLinked="1"/>
        <c:majorTickMark val="none"/>
        <c:tickLblPos val="nextTo"/>
        <c:crossAx val="56061312"/>
        <c:crosses val="autoZero"/>
        <c:crossBetween val="between"/>
      </c:valAx>
    </c:plotArea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style val="4"/>
  <c:chart>
    <c:title>
      <c:tx>
        <c:rich>
          <a:bodyPr/>
          <a:lstStyle/>
          <a:p>
            <a:pPr>
              <a:defRPr lang="it-IT" sz="3600" b="1" i="1" kern="1200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3600" b="1" i="1" kern="1200" dirty="0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Pazienti ipertesi e diabetici  e richiesta </a:t>
            </a:r>
            <a:r>
              <a:rPr lang="it-IT" sz="3600" b="1" i="1" kern="1200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ecg</a:t>
            </a:r>
            <a:r>
              <a:rPr lang="it-IT" sz="3600" b="1" i="1" kern="1200" dirty="0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, microalbuminuria/ultimo anno</a:t>
            </a:r>
          </a:p>
        </c:rich>
      </c:tx>
      <c:layout>
        <c:manualLayout>
          <c:xMode val="edge"/>
          <c:yMode val="edge"/>
          <c:x val="0.13443184821637441"/>
          <c:y val="0"/>
        </c:manualLayout>
      </c:layout>
    </c:title>
    <c:view3D>
      <c:rAngAx val="1"/>
    </c:view3D>
    <c:sideWall>
      <c:spPr>
        <a:noFill/>
        <a:ln w="25400">
          <a:noFill/>
        </a:ln>
      </c:spPr>
    </c:sideWall>
    <c:plotArea>
      <c:layout/>
      <c:bar3DChart>
        <c:barDir val="col"/>
        <c:grouping val="stacked"/>
        <c:ser>
          <c:idx val="0"/>
          <c:order val="0"/>
          <c:dPt>
            <c:idx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Pt>
            <c:idx val="1"/>
            <c:spPr>
              <a:solidFill>
                <a:srgbClr val="1F497D">
                  <a:lumMod val="20000"/>
                  <a:lumOff val="80000"/>
                </a:srgbClr>
              </a:solidFill>
            </c:spPr>
          </c:dPt>
          <c:dPt>
            <c:idx val="2"/>
            <c:spPr>
              <a:solidFill>
                <a:srgbClr val="EA8F08"/>
              </a:solidFill>
            </c:spPr>
          </c:dPt>
          <c:dLbls>
            <c:dLbl>
              <c:idx val="0"/>
              <c:layout>
                <c:manualLayout>
                  <c:x val="4.4631922145598829E-2"/>
                  <c:y val="-0.31190264494282166"/>
                </c:manualLayout>
              </c:layout>
              <c:tx>
                <c:rich>
                  <a:bodyPr/>
                  <a:lstStyle/>
                  <a:p>
                    <a:r>
                      <a:rPr lang="en-US" sz="1800" dirty="0"/>
                      <a:t>3473</a:t>
                    </a:r>
                  </a:p>
                </c:rich>
              </c:tx>
              <c:showVal val="1"/>
            </c:dLbl>
            <c:dLbl>
              <c:idx val="1"/>
              <c:layout>
                <c:manualLayout>
                  <c:x val="4.8023253523127543E-2"/>
                  <c:y val="-0.16980348955383681"/>
                </c:manualLayout>
              </c:layout>
              <c:tx>
                <c:rich>
                  <a:bodyPr/>
                  <a:lstStyle/>
                  <a:p>
                    <a:r>
                      <a:rPr lang="en-US" sz="1800" dirty="0" smtClean="0"/>
                      <a:t>1069;  31%</a:t>
                    </a:r>
                    <a:endParaRPr lang="en-US" sz="1800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4.8017420959692629E-2"/>
                  <c:y val="-0.18740793685113097"/>
                </c:manualLayout>
              </c:layout>
              <c:tx>
                <c:rich>
                  <a:bodyPr/>
                  <a:lstStyle/>
                  <a:p>
                    <a:r>
                      <a:rPr lang="en-US" sz="1800" dirty="0" smtClean="0"/>
                      <a:t>1313;</a:t>
                    </a:r>
                    <a:r>
                      <a:rPr lang="en-US" sz="1800" baseline="0" dirty="0" smtClean="0"/>
                      <a:t>  </a:t>
                    </a:r>
                    <a:r>
                      <a:rPr lang="en-US" sz="1800" dirty="0" smtClean="0"/>
                      <a:t>38%</a:t>
                    </a:r>
                    <a:endParaRPr lang="en-US" sz="1800" dirty="0"/>
                  </a:p>
                </c:rich>
              </c:tx>
              <c:showVal val="1"/>
            </c:dLbl>
            <c:showVal val="1"/>
          </c:dLbls>
          <c:cat>
            <c:strRef>
              <c:f>Foglio1!$A$9:$C$9</c:f>
              <c:strCache>
                <c:ptCount val="3"/>
                <c:pt idx="0">
                  <c:v>IPERTENSIONE +DIABETE</c:v>
                </c:pt>
                <c:pt idx="1">
                  <c:v>ECG</c:v>
                </c:pt>
                <c:pt idx="2">
                  <c:v>MICROALBUM.</c:v>
                </c:pt>
              </c:strCache>
            </c:strRef>
          </c:cat>
          <c:val>
            <c:numRef>
              <c:f>Foglio1!$A$10:$C$10</c:f>
              <c:numCache>
                <c:formatCode>General</c:formatCode>
                <c:ptCount val="3"/>
                <c:pt idx="0">
                  <c:v>3473</c:v>
                </c:pt>
                <c:pt idx="1">
                  <c:v>1069</c:v>
                </c:pt>
                <c:pt idx="2">
                  <c:v>1313</c:v>
                </c:pt>
              </c:numCache>
            </c:numRef>
          </c:val>
        </c:ser>
        <c:gapWidth val="55"/>
        <c:gapDepth val="55"/>
        <c:shape val="box"/>
        <c:axId val="56130176"/>
        <c:axId val="56148352"/>
        <c:axId val="0"/>
      </c:bar3DChart>
      <c:catAx>
        <c:axId val="5613017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/>
            </a:pPr>
            <a:endParaRPr lang="it-IT"/>
          </a:p>
        </c:txPr>
        <c:crossAx val="56148352"/>
        <c:crosses val="autoZero"/>
        <c:auto val="1"/>
        <c:lblAlgn val="ctr"/>
        <c:lblOffset val="100"/>
      </c:catAx>
      <c:valAx>
        <c:axId val="56148352"/>
        <c:scaling>
          <c:orientation val="minMax"/>
        </c:scaling>
        <c:axPos val="l"/>
        <c:numFmt formatCode="General" sourceLinked="1"/>
        <c:majorTickMark val="none"/>
        <c:tickLblPos val="nextTo"/>
        <c:crossAx val="56130176"/>
        <c:crosses val="autoZero"/>
        <c:crossBetween val="between"/>
      </c:valAx>
    </c:plotArea>
    <c:plotVisOnly val="1"/>
  </c:chart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it-IT"/>
  <c:chart>
    <c:title>
      <c:tx>
        <c:rich>
          <a:bodyPr/>
          <a:lstStyle/>
          <a:p>
            <a:pPr>
              <a:defRPr lang="it-IT" sz="3600" b="1" i="1" u="none" strike="noStrike" kern="1200" baseline="0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3600" b="1" i="1" u="none" strike="noStrike" kern="1200" baseline="0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Terapia con statine: aderenza alla terapia</a:t>
            </a:r>
          </a:p>
        </c:rich>
      </c:tx>
      <c:layout>
        <c:manualLayout>
          <c:xMode val="edge"/>
          <c:yMode val="edge"/>
          <c:x val="0.128715223097113"/>
          <c:y val="0"/>
        </c:manualLayout>
      </c:layout>
    </c:title>
    <c:view3D>
      <c:rotX val="50"/>
      <c:rotY val="120"/>
      <c:perspective val="20"/>
    </c:view3D>
    <c:plotArea>
      <c:layout>
        <c:manualLayout>
          <c:layoutTarget val="inner"/>
          <c:xMode val="edge"/>
          <c:yMode val="edge"/>
          <c:x val="0.17883955557182699"/>
          <c:y val="0.21924855344381899"/>
          <c:w val="0.61962701265313436"/>
          <c:h val="0.66467458479388808"/>
        </c:manualLayout>
      </c:layout>
      <c:pie3DChart>
        <c:varyColors val="1"/>
        <c:ser>
          <c:idx val="0"/>
          <c:order val="0"/>
          <c:dPt>
            <c:idx val="0"/>
            <c:explosion val="10"/>
            <c:spPr>
              <a:gradFill flip="none" rotWithShape="1">
                <a:gsLst>
                  <a:gs pos="0">
                    <a:srgbClr val="03D4A8"/>
                  </a:gs>
                  <a:gs pos="25000">
                    <a:srgbClr val="21D6E0"/>
                  </a:gs>
                  <a:gs pos="75000">
                    <a:srgbClr val="0087E6"/>
                  </a:gs>
                  <a:gs pos="100000">
                    <a:srgbClr val="005CBF"/>
                  </a:gs>
                </a:gsLst>
                <a:path path="circle">
                  <a:fillToRect l="100000" b="100000"/>
                </a:path>
                <a:tileRect t="-100000" r="-100000"/>
              </a:gradFill>
            </c:spPr>
          </c:dPt>
          <c:dPt>
            <c:idx val="1"/>
            <c:spPr>
              <a:gradFill flip="none" rotWithShape="1">
                <a:gsLst>
                  <a:gs pos="0">
                    <a:srgbClr val="DDEBCF"/>
                  </a:gs>
                  <a:gs pos="16000">
                    <a:srgbClr val="9CB86E"/>
                  </a:gs>
                  <a:gs pos="100000">
                    <a:srgbClr val="156B13"/>
                  </a:gs>
                </a:gsLst>
                <a:path path="circle">
                  <a:fillToRect t="100000" r="100000"/>
                </a:path>
                <a:tileRect l="-100000" b="-100000"/>
              </a:gradFill>
            </c:spPr>
          </c:dPt>
          <c:dLbls>
            <c:dLbl>
              <c:idx val="0"/>
              <c:layout>
                <c:manualLayout>
                  <c:x val="1.1801160195572145E-2"/>
                  <c:y val="2.5527963642132574E-2"/>
                </c:manualLayout>
              </c:layout>
              <c:tx>
                <c:rich>
                  <a:bodyPr/>
                  <a:lstStyle/>
                  <a:p>
                    <a:r>
                      <a:rPr lang="en-US" sz="2800" dirty="0">
                        <a:latin typeface="+mn-lt"/>
                      </a:rPr>
                      <a:t>64%</a:t>
                    </a:r>
                  </a:p>
                </c:rich>
              </c:tx>
              <c:showPercent val="1"/>
            </c:dLbl>
            <c:dLbl>
              <c:idx val="1"/>
              <c:layout>
                <c:manualLayout>
                  <c:x val="-1.8902530506998728E-2"/>
                  <c:y val="-2.7571854768044232E-2"/>
                </c:manualLayout>
              </c:layout>
              <c:tx>
                <c:rich>
                  <a:bodyPr/>
                  <a:lstStyle/>
                  <a:p>
                    <a:r>
                      <a:rPr lang="en-US" sz="2800" dirty="0">
                        <a:latin typeface="+mn-lt"/>
                      </a:rPr>
                      <a:t>36%</a:t>
                    </a:r>
                  </a:p>
                </c:rich>
              </c:tx>
              <c:showPercent val="1"/>
            </c:dLbl>
            <c:txPr>
              <a:bodyPr/>
              <a:lstStyle/>
              <a:p>
                <a:pPr>
                  <a:defRPr sz="1800" baseline="0">
                    <a:solidFill>
                      <a:schemeClr val="accent5">
                        <a:lumMod val="20000"/>
                        <a:lumOff val="80000"/>
                      </a:schemeClr>
                    </a:solidFill>
                    <a:latin typeface="Calibri" pitchFamily="34" charset="0"/>
                  </a:defRPr>
                </a:pPr>
                <a:endParaRPr lang="it-IT"/>
              </a:p>
            </c:txPr>
            <c:showPercent val="1"/>
          </c:dLbls>
          <c:cat>
            <c:strRef>
              <c:f>Foglio1!$B$32:$B$33</c:f>
              <c:strCache>
                <c:ptCount val="2"/>
                <c:pt idx="0">
                  <c:v>NON ADERENZA ALLA TERAPIA</c:v>
                </c:pt>
                <c:pt idx="1">
                  <c:v>ADERENZA ALLA TERAPIA</c:v>
                </c:pt>
              </c:strCache>
            </c:strRef>
          </c:cat>
          <c:val>
            <c:numRef>
              <c:f>Foglio1!$C$32:$C$33</c:f>
              <c:numCache>
                <c:formatCode>General</c:formatCode>
                <c:ptCount val="2"/>
                <c:pt idx="0">
                  <c:v>64</c:v>
                </c:pt>
                <c:pt idx="1">
                  <c:v>36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>
        <c:manualLayout>
          <c:xMode val="edge"/>
          <c:yMode val="edge"/>
          <c:x val="0.15164700823593849"/>
          <c:y val="0.86116053370610268"/>
          <c:w val="0.68581841214053796"/>
          <c:h val="0.13161352356661338"/>
        </c:manualLayout>
      </c:layout>
      <c:txPr>
        <a:bodyPr/>
        <a:lstStyle/>
        <a:p>
          <a:pPr>
            <a:defRPr sz="1600"/>
          </a:pPr>
          <a:endParaRPr lang="it-IT"/>
        </a:p>
      </c:txPr>
    </c:legend>
    <c:plotVisOnly val="1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0.79508</cdr:x>
      <cdr:y>0.60439</cdr:y>
    </cdr:from>
    <cdr:to>
      <cdr:x>0.95717</cdr:x>
      <cdr:y>0.68074</cdr:y>
    </cdr:to>
    <cdr:sp macro="" textlink="">
      <cdr:nvSpPr>
        <cdr:cNvPr id="2" name="CasellaDiTesto 1"/>
        <cdr:cNvSpPr txBox="1"/>
      </cdr:nvSpPr>
      <cdr:spPr>
        <a:xfrm xmlns:a="http://schemas.openxmlformats.org/drawingml/2006/main">
          <a:off x="6929454" y="3929066"/>
          <a:ext cx="1412680" cy="4963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it-IT" sz="1800" dirty="0">
              <a:solidFill>
                <a:schemeClr val="tx1"/>
              </a:solidFill>
            </a:rPr>
            <a:t>22650; </a:t>
          </a:r>
          <a:r>
            <a:rPr lang="it-IT" sz="1800" b="1" dirty="0">
              <a:solidFill>
                <a:schemeClr val="tx1"/>
              </a:solidFill>
            </a:rPr>
            <a:t>28%</a:t>
          </a:r>
        </a:p>
      </cdr:txBody>
    </cdr:sp>
  </cdr:relSizeAnchor>
  <cdr:relSizeAnchor xmlns:cdr="http://schemas.openxmlformats.org/drawingml/2006/chartDrawing">
    <cdr:from>
      <cdr:x>0.27869</cdr:x>
      <cdr:y>0.46154</cdr:y>
    </cdr:from>
    <cdr:to>
      <cdr:x>0.44918</cdr:x>
      <cdr:y>0.50966</cdr:y>
    </cdr:to>
    <cdr:sp macro="" textlink="">
      <cdr:nvSpPr>
        <cdr:cNvPr id="3" name="CasellaDiTesto 2"/>
        <cdr:cNvSpPr txBox="1"/>
      </cdr:nvSpPr>
      <cdr:spPr>
        <a:xfrm xmlns:a="http://schemas.openxmlformats.org/drawingml/2006/main">
          <a:off x="2428860" y="3000372"/>
          <a:ext cx="1485889" cy="3128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it-IT" sz="1800" dirty="0">
              <a:solidFill>
                <a:schemeClr val="tx1"/>
              </a:solidFill>
            </a:rPr>
            <a:t>3078; </a:t>
          </a:r>
          <a:r>
            <a:rPr lang="it-IT" sz="1800" b="1" dirty="0">
              <a:solidFill>
                <a:schemeClr val="tx1"/>
              </a:solidFill>
            </a:rPr>
            <a:t>4%</a:t>
          </a:r>
        </a:p>
      </cdr:txBody>
    </cdr:sp>
  </cdr:relSizeAnchor>
  <cdr:relSizeAnchor xmlns:cdr="http://schemas.openxmlformats.org/drawingml/2006/chartDrawing">
    <cdr:from>
      <cdr:x>0.36885</cdr:x>
      <cdr:y>0.30769</cdr:y>
    </cdr:from>
    <cdr:to>
      <cdr:x>0.50621</cdr:x>
      <cdr:y>0.35612</cdr:y>
    </cdr:to>
    <cdr:sp macro="" textlink="">
      <cdr:nvSpPr>
        <cdr:cNvPr id="4" name="CasellaDiTesto 3"/>
        <cdr:cNvSpPr txBox="1"/>
      </cdr:nvSpPr>
      <cdr:spPr>
        <a:xfrm xmlns:a="http://schemas.openxmlformats.org/drawingml/2006/main">
          <a:off x="3214678" y="2000240"/>
          <a:ext cx="1197147" cy="3148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it-IT" sz="1800" dirty="0">
              <a:solidFill>
                <a:schemeClr val="tx1"/>
              </a:solidFill>
              <a:latin typeface="Calibri" pitchFamily="34" charset="0"/>
            </a:rPr>
            <a:t>6051</a:t>
          </a:r>
          <a:r>
            <a:rPr lang="it-IT" sz="1800" dirty="0">
              <a:solidFill>
                <a:schemeClr val="tx1"/>
              </a:solidFill>
            </a:rPr>
            <a:t>;  </a:t>
          </a:r>
          <a:r>
            <a:rPr lang="it-IT" sz="1800" b="1" dirty="0">
              <a:solidFill>
                <a:schemeClr val="tx1"/>
              </a:solidFill>
            </a:rPr>
            <a:t>7%</a:t>
          </a:r>
        </a:p>
      </cdr:txBody>
    </cdr:sp>
  </cdr:relSizeAnchor>
  <cdr:relSizeAnchor xmlns:cdr="http://schemas.openxmlformats.org/drawingml/2006/chartDrawing">
    <cdr:from>
      <cdr:x>0.81481</cdr:x>
      <cdr:y>0.14285</cdr:y>
    </cdr:from>
    <cdr:to>
      <cdr:x>1</cdr:x>
      <cdr:y>0.20553</cdr:y>
    </cdr:to>
    <cdr:sp macro="" textlink="">
      <cdr:nvSpPr>
        <cdr:cNvPr id="5" name="CasellaDiTesto 4"/>
        <cdr:cNvSpPr txBox="1"/>
      </cdr:nvSpPr>
      <cdr:spPr>
        <a:xfrm xmlns:a="http://schemas.openxmlformats.org/drawingml/2006/main">
          <a:off x="7215206" y="928670"/>
          <a:ext cx="1614006" cy="4074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it-IT" sz="1800" dirty="0">
              <a:solidFill>
                <a:schemeClr val="tx1"/>
              </a:solidFill>
            </a:rPr>
            <a:t>23725; </a:t>
          </a:r>
          <a:r>
            <a:rPr lang="it-IT" sz="1800" b="1" dirty="0">
              <a:solidFill>
                <a:schemeClr val="tx1"/>
              </a:solidFill>
            </a:rPr>
            <a:t>29%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0.728</cdr:x>
      <cdr:y>0.36458</cdr:y>
    </cdr:from>
    <cdr:to>
      <cdr:x>0.84756</cdr:x>
      <cdr:y>0.50209</cdr:y>
    </cdr:to>
    <cdr:sp macro="" textlink="">
      <cdr:nvSpPr>
        <cdr:cNvPr id="4" name="Ovale 1"/>
        <cdr:cNvSpPr/>
      </cdr:nvSpPr>
      <cdr:spPr>
        <a:xfrm xmlns:a="http://schemas.openxmlformats.org/drawingml/2006/main">
          <a:off x="6500858" y="2500306"/>
          <a:ext cx="1067637" cy="943043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it-IT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0.17969</cdr:x>
      <cdr:y>0.67708</cdr:y>
    </cdr:from>
    <cdr:to>
      <cdr:x>0.27368</cdr:x>
      <cdr:y>0.81645</cdr:y>
    </cdr:to>
    <cdr:sp macro="" textlink="">
      <cdr:nvSpPr>
        <cdr:cNvPr id="2" name="Ovale 1"/>
        <cdr:cNvSpPr/>
      </cdr:nvSpPr>
      <cdr:spPr>
        <a:xfrm xmlns:a="http://schemas.openxmlformats.org/drawingml/2006/main">
          <a:off x="1643042" y="4643446"/>
          <a:ext cx="859445" cy="955799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>
          <a:solidFill>
            <a:srgbClr val="00B050"/>
          </a:solidFill>
        </a:ln>
      </cdr:spPr>
      <cdr:style>
        <a:lnRef xmlns:a="http://schemas.openxmlformats.org/drawingml/2006/main" idx="2">
          <a:schemeClr val="accent6"/>
        </a:lnRef>
        <a:fillRef xmlns:a="http://schemas.openxmlformats.org/drawingml/2006/main" idx="1">
          <a:schemeClr val="lt1"/>
        </a:fillRef>
        <a:effectRef xmlns:a="http://schemas.openxmlformats.org/drawingml/2006/main" idx="0">
          <a:schemeClr val="accent6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it-IT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6B532CF-3877-4D83-8F42-36A579B7C65D}" type="datetimeFigureOut">
              <a:rPr lang="it-IT"/>
              <a:pPr>
                <a:defRPr/>
              </a:pPr>
              <a:t>30/07/09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B3E510A-7AE6-4AFD-81FF-44CEE2FC073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15363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A2BB45-7CCC-46DF-A6F0-1A6E0F3388A6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it-I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22531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77C067-CB9D-45CC-9C06-765FB8792EBB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it-I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22531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78C407-A564-4967-A6B8-7B42531CF383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it-IT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22531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723DD8-845C-4161-8345-4204F10CE7CD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it-IT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22531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50B8D3-5B1F-403C-B0A8-FED51D3DCE5F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it-IT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22531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CFE4E2-44D2-438A-B670-2648093371C8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it-IT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E045E01-CF37-4A53-9051-FDB4AAA477F0}" type="slidenum">
              <a:rPr lang="it-IT" smtClean="0"/>
              <a:pPr>
                <a:defRPr/>
              </a:pPr>
              <a:t>15</a:t>
            </a:fld>
            <a:endParaRPr lang="it-IT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FCE8BD-D38C-43A6-9B5B-01FC25459634}" type="slidenum">
              <a:rPr lang="it-IT" smtClean="0"/>
              <a:pPr>
                <a:defRPr/>
              </a:pPr>
              <a:t>16</a:t>
            </a:fld>
            <a:endParaRPr lang="it-IT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t-IT" smtClean="0">
                <a:ea typeface="Times New Roman" pitchFamily="18" charset="0"/>
                <a:cs typeface="Arial" charset="0"/>
              </a:rPr>
              <a:t>A nostra conoscenza pochi sono gli studi in merito all’influenza del recupero della funzione uditiva  sulla qualità della vita e  sulla depressione nell’anziano.</a:t>
            </a:r>
          </a:p>
          <a:p>
            <a:pPr>
              <a:spcBef>
                <a:spcPct val="0"/>
              </a:spcBef>
            </a:pPr>
            <a:r>
              <a:rPr lang="it-IT" smtClean="0">
                <a:ea typeface="Times New Roman" pitchFamily="18" charset="0"/>
                <a:cs typeface="Arial" charset="0"/>
              </a:rPr>
              <a:t>I dati ottenuti fino ad oggi, poiché relativi a un solo mese di utilizzo delle protesi, e riguardanti un campione ridotto rispetto a quello definitivo, non permettono considerazioni conclusive, tuttavia appaiono sufficienti a delineare alcune osservazioni riguardanti le ipotesi e gli obiettivi formulati.</a:t>
            </a:r>
          </a:p>
          <a:p>
            <a:pPr>
              <a:spcBef>
                <a:spcPct val="0"/>
              </a:spcBef>
            </a:pPr>
            <a:r>
              <a:rPr lang="it-IT" smtClean="0">
                <a:ea typeface="Times New Roman" pitchFamily="18" charset="0"/>
                <a:cs typeface="Arial" charset="0"/>
              </a:rPr>
              <a:t>I primi risultati delle valutazioni eseguite a circa un mese dall’inserimento delle protesi hanno dato infatti risultati piuttosto incoraggianti…</a:t>
            </a:r>
            <a:endParaRPr lang="it-IT" sz="1800" smtClean="0">
              <a:latin typeface="Arial" charset="0"/>
              <a:ea typeface="Times New Roman" pitchFamily="18" charset="0"/>
              <a:cs typeface="Arial" charset="0"/>
            </a:endParaRPr>
          </a:p>
          <a:p>
            <a:pPr eaLnBrk="1" hangingPunct="1"/>
            <a:endParaRPr lang="it-IT" smtClean="0">
              <a:ea typeface="Times New Roman" pitchFamily="18" charset="0"/>
              <a:cs typeface="Arial" charset="0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609A4AF-9308-40EE-B77C-25BCF5AA2101}" type="slidenum">
              <a:rPr lang="it-IT" smtClean="0"/>
              <a:pPr>
                <a:defRPr/>
              </a:pPr>
              <a:t>17</a:t>
            </a:fld>
            <a:endParaRPr lang="it-IT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DFB9E00-D938-4AE3-B81F-A3E16C07A309}" type="slidenum">
              <a:rPr lang="it-IT" smtClean="0"/>
              <a:pPr>
                <a:defRPr/>
              </a:pPr>
              <a:t>18</a:t>
            </a:fld>
            <a:endParaRPr lang="it-IT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15F62A2-C3BB-4A7A-9C27-60F576CC4585}" type="slidenum">
              <a:rPr lang="it-IT" smtClean="0"/>
              <a:pPr>
                <a:defRPr/>
              </a:pPr>
              <a:t>19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 dirty="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5404907-1298-4B22-80CE-CA393AD73BA7}" type="slidenum">
              <a:rPr lang="it-IT" smtClean="0"/>
              <a:pPr>
                <a:defRPr/>
              </a:pPr>
              <a:t>2</a:t>
            </a:fld>
            <a:endParaRPr lang="it-IT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15363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A2BB45-7CCC-46DF-A6F0-1A6E0F3388A6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514F71C-2BF2-424C-A0CF-8FCC14B63058}" type="slidenum">
              <a:rPr lang="it-IT" smtClean="0"/>
              <a:pPr>
                <a:defRPr/>
              </a:pPr>
              <a:t>3</a:t>
            </a:fld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EEF1B9F-DC82-42F3-9501-B6C4AC02C3B7}" type="slidenum">
              <a:rPr lang="it-IT" smtClean="0"/>
              <a:pPr>
                <a:defRPr/>
              </a:pPr>
              <a:t>4</a:t>
            </a:fld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it-IT" sz="11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30CE52B-1F96-42D2-8260-ECD215A2D93B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 smtClean="0"/>
              <a:t>La compromissione della capacità uditiva si associa a :</a:t>
            </a:r>
          </a:p>
          <a:p>
            <a:pPr marL="514350" indent="-514350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difficoltà nella comunicazione e nei rapporti sociali</a:t>
            </a:r>
          </a:p>
          <a:p>
            <a:pPr marL="514350" indent="-514350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isolamento</a:t>
            </a:r>
          </a:p>
          <a:p>
            <a:pPr marL="514350" indent="-514350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it-IT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ridotta qualità di vita</a:t>
            </a:r>
          </a:p>
          <a:p>
            <a:pPr eaLnBrk="1" hangingPunct="1">
              <a:defRPr/>
            </a:pPr>
            <a:r>
              <a:rPr lang="it-IT" dirty="0" smtClean="0"/>
              <a:t> correlandosi così con l’insorgenza di</a:t>
            </a:r>
          </a:p>
          <a:p>
            <a:pPr eaLnBrk="1" hangingPunct="1">
              <a:defRPr/>
            </a:pPr>
            <a:endParaRPr lang="it-IT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i="1" dirty="0" smtClean="0"/>
              <a:t>depressione</a:t>
            </a:r>
            <a:r>
              <a:rPr lang="it-IT" dirty="0" smtClean="0"/>
              <a:t> e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i="1" dirty="0" smtClean="0"/>
              <a:t>deficit cognitivo</a:t>
            </a:r>
          </a:p>
          <a:p>
            <a:pPr eaLnBrk="1" hangingPunct="1">
              <a:defRPr/>
            </a:pPr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52A2FE4-272E-41F7-BA6B-36A0DDD5942F}" type="slidenum">
              <a:rPr lang="it-IT" smtClean="0"/>
              <a:pPr>
                <a:defRPr/>
              </a:pPr>
              <a:t>6</a:t>
            </a:fld>
            <a:endParaRPr 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dirty="0" smtClean="0"/>
          </a:p>
        </p:txBody>
      </p:sp>
      <p:sp>
        <p:nvSpPr>
          <p:cNvPr id="22531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FD225C-D89C-4CA5-9622-3AAE615CC6BD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22531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23D7097-DD53-45F0-91EB-DE71D426BF37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22531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CCB9F1-E5D2-4641-A413-076BED50D156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DAE8E-13E0-47A8-A3FA-AB2F0AF6040C}" type="datetime1">
              <a:rPr lang="it-IT"/>
              <a:pPr>
                <a:defRPr/>
              </a:pPr>
              <a:t>30/07/09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783A0-60C2-4CAA-8C98-38DE794D032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5F9F5-7AF5-43B9-931B-22910D0F5D5C}" type="datetime1">
              <a:rPr lang="it-IT"/>
              <a:pPr>
                <a:defRPr/>
              </a:pPr>
              <a:t>30/07/09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B2A05-D604-4F9B-945B-BC602A05781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1589C-E974-4F90-987C-8DFE72E5DF6E}" type="datetime1">
              <a:rPr lang="it-IT"/>
              <a:pPr>
                <a:defRPr/>
              </a:pPr>
              <a:t>30/07/09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6BD0F-896E-498D-A788-003F592D770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BEE4E-C084-403D-A534-386B36040F61}" type="datetime1">
              <a:rPr lang="it-IT"/>
              <a:pPr>
                <a:defRPr/>
              </a:pPr>
              <a:t>30/07/09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0A26D-C8C7-4781-AD90-74E3ACCB4B4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654DC2-E4C5-4F62-A393-C4A2BAE0EF8B}" type="datetime1">
              <a:rPr lang="it-IT"/>
              <a:pPr>
                <a:defRPr/>
              </a:pPr>
              <a:t>30/07/09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6C626A-1B8B-4307-9718-E13C7AC09BB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42F64-9FC6-460A-8B9C-4AE09A818F96}" type="datetime1">
              <a:rPr lang="it-IT"/>
              <a:pPr>
                <a:defRPr/>
              </a:pPr>
              <a:t>30/07/09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993D9-B533-4F66-BE64-FFB502698C1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73327-7C61-4995-A604-424433D2BBE8}" type="datetime1">
              <a:rPr lang="it-IT"/>
              <a:pPr>
                <a:defRPr/>
              </a:pPr>
              <a:t>30/07/09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D0B16-A212-4B47-99DB-FFC59594EA0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3B3DE-D13D-4626-8B3A-61186E455155}" type="datetime1">
              <a:rPr lang="it-IT"/>
              <a:pPr>
                <a:defRPr/>
              </a:pPr>
              <a:t>30/07/09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E95D66-7F3F-4BAD-8AF9-1AE31144C85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F23F4-F0A4-49D9-9275-344E68363945}" type="datetime1">
              <a:rPr lang="it-IT"/>
              <a:pPr>
                <a:defRPr/>
              </a:pPr>
              <a:t>30/07/09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62C492-4658-4823-B0FD-6A3A695D2E8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5E1C2-4936-4012-B09E-3980F95AA060}" type="datetime1">
              <a:rPr lang="it-IT"/>
              <a:pPr>
                <a:defRPr/>
              </a:pPr>
              <a:t>30/07/09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54FF3-5FD4-4B0B-A18F-0F2DC33364F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49751-84DB-48FA-83DC-903220E48E7B}" type="datetime1">
              <a:rPr lang="it-IT"/>
              <a:pPr>
                <a:defRPr/>
              </a:pPr>
              <a:t>30/07/09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AFA29-BAC4-4FCD-8638-FA65E913F26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50000"/>
              </a:schemeClr>
            </a:gs>
            <a:gs pos="100000">
              <a:schemeClr val="tx2">
                <a:lumMod val="10000"/>
              </a:schemeClr>
            </a:gs>
          </a:gsLst>
          <a:path path="circle">
            <a:fillToRect l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DF945D5-96B8-4C73-BEFA-9B3E73BFC4ED}" type="datetime1">
              <a:rPr lang="it-IT"/>
              <a:pPr>
                <a:defRPr/>
              </a:pPr>
              <a:t>30/07/09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AEBB22C-3613-4C5E-A826-F3D51511EAD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ill Sans M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14282" y="2357430"/>
            <a:ext cx="8501121" cy="2286016"/>
          </a:xfrm>
        </p:spPr>
        <p:txBody>
          <a:bodyPr rtlCol="0">
            <a:noAutofit/>
            <a:scene3d>
              <a:camera prst="orthographicFront"/>
              <a:lightRig rig="threePt" dir="t"/>
            </a:scene3d>
            <a:sp3d extrusionH="57150" prstMaterial="plastic">
              <a:bevelT w="44450" h="88900"/>
              <a:bevelB w="12700" h="88900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3600" b="1" i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“RISCHIO CARDIOVASCOLARE: I DATI DEI MEDICI </a:t>
            </a:r>
            <a:r>
              <a:rPr lang="it-IT" sz="3600" b="1" i="1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DI</a:t>
            </a:r>
            <a:r>
              <a:rPr lang="it-IT" sz="3600" b="1" i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MEDICINA GENERALE SU 80.000 PAZIENTI LIGURI</a:t>
            </a:r>
            <a:endParaRPr lang="it-IT" sz="3600" b="1" i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051" name="Sottotitolo 2"/>
          <p:cNvSpPr>
            <a:spLocks noGrp="1"/>
          </p:cNvSpPr>
          <p:nvPr>
            <p:ph type="subTitle" idx="1"/>
          </p:nvPr>
        </p:nvSpPr>
        <p:spPr>
          <a:xfrm>
            <a:off x="0" y="1214422"/>
            <a:ext cx="4572000" cy="428625"/>
          </a:xfrm>
        </p:spPr>
        <p:txBody>
          <a:bodyPr/>
          <a:lstStyle/>
          <a:p>
            <a:pPr algn="l" eaLnBrk="1" hangingPunct="1"/>
            <a:r>
              <a:rPr lang="it-IT" sz="1400" dirty="0" smtClean="0">
                <a:ln w="3175">
                  <a:noFill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UNIVERSITÀ DEGLI STUDI </a:t>
            </a:r>
            <a:r>
              <a:rPr lang="it-IT" sz="1400" dirty="0" err="1" smtClean="0">
                <a:ln w="3175">
                  <a:noFill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DI</a:t>
            </a:r>
            <a:r>
              <a:rPr lang="it-IT" sz="1400" dirty="0" smtClean="0">
                <a:ln w="3175">
                  <a:noFill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GENOVA </a:t>
            </a:r>
          </a:p>
        </p:txBody>
      </p:sp>
      <p:pic>
        <p:nvPicPr>
          <p:cNvPr id="2052" name="Picture 2" descr="unig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214313"/>
            <a:ext cx="657225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asellaDiTesto 11"/>
          <p:cNvSpPr txBox="1"/>
          <p:nvPr/>
        </p:nvSpPr>
        <p:spPr>
          <a:xfrm>
            <a:off x="4357688" y="5072063"/>
            <a:ext cx="4500562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it-IT" sz="2400" i="1" dirty="0">
                <a:solidFill>
                  <a:schemeClr val="accent6">
                    <a:lumMod val="20000"/>
                    <a:lumOff val="80000"/>
                  </a:schemeClr>
                </a:solidFill>
                <a:latin typeface="+mj-lt"/>
              </a:rPr>
              <a:t>Candidato: Salvatore </a:t>
            </a:r>
            <a:r>
              <a:rPr lang="it-IT" sz="2400" i="1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+mj-lt"/>
              </a:rPr>
              <a:t>Luzio</a:t>
            </a:r>
            <a:endParaRPr lang="it-IT" sz="2400" i="1" dirty="0">
              <a:solidFill>
                <a:schemeClr val="accent6">
                  <a:lumMod val="20000"/>
                  <a:lumOff val="80000"/>
                </a:schemeClr>
              </a:solidFill>
              <a:latin typeface="+mj-lt"/>
            </a:endParaRPr>
          </a:p>
          <a:p>
            <a:pPr algn="r">
              <a:defRPr/>
            </a:pPr>
            <a:r>
              <a:rPr lang="it-IT" sz="2400" i="1" dirty="0">
                <a:solidFill>
                  <a:schemeClr val="accent6">
                    <a:lumMod val="20000"/>
                    <a:lumOff val="80000"/>
                  </a:schemeClr>
                </a:solidFill>
                <a:latin typeface="+mj-lt"/>
              </a:rPr>
              <a:t>Relatore: dott. Andrea </a:t>
            </a:r>
            <a:r>
              <a:rPr lang="it-IT" sz="2400" i="1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+mj-lt"/>
              </a:rPr>
              <a:t>Stimamiglio</a:t>
            </a:r>
            <a:endParaRPr lang="it-IT" sz="2400" i="1" dirty="0">
              <a:solidFill>
                <a:schemeClr val="accent6">
                  <a:lumMod val="20000"/>
                  <a:lumOff val="80000"/>
                </a:schemeClr>
              </a:solidFill>
              <a:latin typeface="+mj-lt"/>
            </a:endParaRPr>
          </a:p>
        </p:txBody>
      </p:sp>
      <p:cxnSp>
        <p:nvCxnSpPr>
          <p:cNvPr id="15" name="Connettore 1 14"/>
          <p:cNvCxnSpPr/>
          <p:nvPr/>
        </p:nvCxnSpPr>
        <p:spPr>
          <a:xfrm>
            <a:off x="0" y="1571612"/>
            <a:ext cx="5286380" cy="1588"/>
          </a:xfrm>
          <a:prstGeom prst="line">
            <a:avLst/>
          </a:prstGeom>
          <a:ln w="15875" cap="rnd"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9"/>
          <p:cNvSpPr txBox="1"/>
          <p:nvPr/>
        </p:nvSpPr>
        <p:spPr>
          <a:xfrm>
            <a:off x="0" y="1643063"/>
            <a:ext cx="8643938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2000" dirty="0">
                <a:solidFill>
                  <a:schemeClr val="tx2"/>
                </a:solidFill>
                <a:latin typeface="+mj-lt"/>
              </a:rPr>
              <a:t>Corso di Laurea specialistica in Medicina e Chirurgia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500188"/>
            <a:ext cx="8229600" cy="500062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3600" i="1" dirty="0" smtClean="0">
              <a:solidFill>
                <a:schemeClr val="accent6">
                  <a:lumMod val="60000"/>
                  <a:lumOff val="40000"/>
                </a:schemeClr>
              </a:solidFill>
              <a:latin typeface="Arial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3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endParaRPr lang="it-IT" sz="2800" dirty="0" smtClean="0">
              <a:latin typeface="+mj-lt"/>
            </a:endParaRPr>
          </a:p>
          <a:p>
            <a:pPr marL="514350" indent="-514350" algn="ctr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it-IT" dirty="0" smtClean="0"/>
          </a:p>
          <a:p>
            <a:pPr marL="514350" indent="-514350" algn="ctr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it-IT" dirty="0" smtClean="0"/>
          </a:p>
        </p:txBody>
      </p:sp>
      <p:graphicFrame>
        <p:nvGraphicFramePr>
          <p:cNvPr id="6" name="Grafico 5"/>
          <p:cNvGraphicFramePr/>
          <p:nvPr/>
        </p:nvGraphicFramePr>
        <p:xfrm>
          <a:off x="357158" y="428604"/>
          <a:ext cx="8358246" cy="5857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500188"/>
            <a:ext cx="8229600" cy="500062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3600" i="1" dirty="0" smtClean="0">
              <a:solidFill>
                <a:schemeClr val="accent6">
                  <a:lumMod val="60000"/>
                  <a:lumOff val="40000"/>
                </a:schemeClr>
              </a:solidFill>
              <a:latin typeface="Arial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3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endParaRPr lang="it-IT" sz="2800" dirty="0" smtClean="0">
              <a:latin typeface="+mj-lt"/>
            </a:endParaRPr>
          </a:p>
          <a:p>
            <a:pPr marL="514350" indent="-514350" algn="ctr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it-IT" dirty="0" smtClean="0"/>
          </a:p>
          <a:p>
            <a:pPr marL="514350" indent="-514350" algn="ctr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it-IT" dirty="0" smtClean="0"/>
          </a:p>
        </p:txBody>
      </p:sp>
      <p:graphicFrame>
        <p:nvGraphicFramePr>
          <p:cNvPr id="6" name="Grafico 5"/>
          <p:cNvGraphicFramePr/>
          <p:nvPr/>
        </p:nvGraphicFramePr>
        <p:xfrm>
          <a:off x="357158" y="571480"/>
          <a:ext cx="8358246" cy="5643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500188"/>
            <a:ext cx="8229600" cy="500062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3600" i="1" dirty="0" smtClean="0">
              <a:solidFill>
                <a:schemeClr val="accent6">
                  <a:lumMod val="60000"/>
                  <a:lumOff val="40000"/>
                </a:schemeClr>
              </a:solidFill>
              <a:latin typeface="Arial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3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endParaRPr lang="it-IT" sz="2800" dirty="0" smtClean="0">
              <a:latin typeface="+mj-lt"/>
            </a:endParaRPr>
          </a:p>
          <a:p>
            <a:pPr marL="514350" indent="-514350" algn="ctr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it-IT" dirty="0" smtClean="0"/>
          </a:p>
          <a:p>
            <a:pPr marL="514350" indent="-514350" algn="ctr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it-IT" dirty="0" smtClean="0"/>
          </a:p>
        </p:txBody>
      </p:sp>
      <p:graphicFrame>
        <p:nvGraphicFramePr>
          <p:cNvPr id="6" name="Grafico 5"/>
          <p:cNvGraphicFramePr/>
          <p:nvPr/>
        </p:nvGraphicFramePr>
        <p:xfrm>
          <a:off x="214282" y="500042"/>
          <a:ext cx="8429652" cy="6072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500188"/>
            <a:ext cx="8229600" cy="500062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3600" i="1" dirty="0" smtClean="0">
              <a:solidFill>
                <a:schemeClr val="accent6">
                  <a:lumMod val="60000"/>
                  <a:lumOff val="40000"/>
                </a:schemeClr>
              </a:solidFill>
              <a:latin typeface="Arial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3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endParaRPr lang="it-IT" sz="2800" dirty="0" smtClean="0">
              <a:latin typeface="+mj-lt"/>
            </a:endParaRPr>
          </a:p>
          <a:p>
            <a:pPr marL="514350" indent="-514350" algn="ctr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it-IT" dirty="0" smtClean="0"/>
          </a:p>
          <a:p>
            <a:pPr marL="514350" indent="-514350" algn="ctr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it-IT" dirty="0" smtClean="0"/>
          </a:p>
        </p:txBody>
      </p:sp>
      <p:graphicFrame>
        <p:nvGraphicFramePr>
          <p:cNvPr id="6" name="Grafico 5"/>
          <p:cNvGraphicFramePr/>
          <p:nvPr/>
        </p:nvGraphicFramePr>
        <p:xfrm>
          <a:off x="428596" y="285728"/>
          <a:ext cx="8429684" cy="6215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500188"/>
            <a:ext cx="8229600" cy="500062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3600" i="1" dirty="0" smtClean="0">
              <a:solidFill>
                <a:schemeClr val="accent6">
                  <a:lumMod val="60000"/>
                  <a:lumOff val="40000"/>
                </a:schemeClr>
              </a:solidFill>
              <a:latin typeface="Arial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3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endParaRPr lang="it-IT" sz="2800" dirty="0" smtClean="0">
              <a:latin typeface="+mj-lt"/>
            </a:endParaRPr>
          </a:p>
          <a:p>
            <a:pPr marL="514350" indent="-514350" algn="ctr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it-IT" dirty="0" smtClean="0"/>
          </a:p>
          <a:p>
            <a:pPr marL="514350" indent="-514350" algn="ctr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it-IT" dirty="0" smtClean="0"/>
          </a:p>
        </p:txBody>
      </p:sp>
      <p:graphicFrame>
        <p:nvGraphicFramePr>
          <p:cNvPr id="7" name="Grafico 6"/>
          <p:cNvGraphicFramePr/>
          <p:nvPr/>
        </p:nvGraphicFramePr>
        <p:xfrm>
          <a:off x="428596" y="214290"/>
          <a:ext cx="8358246" cy="6215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afico 11"/>
          <p:cNvGraphicFramePr/>
          <p:nvPr/>
        </p:nvGraphicFramePr>
        <p:xfrm>
          <a:off x="214282" y="0"/>
          <a:ext cx="8929718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afico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42875" y="214313"/>
            <a:ext cx="8786813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32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</a:rPr>
              <a:t>	</a:t>
            </a:r>
            <a:r>
              <a:rPr lang="it-IT" sz="3200" b="1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</a:rPr>
              <a:t>CONCLUSIONI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2000" b="1" i="1" dirty="0">
              <a:solidFill>
                <a:srgbClr val="92D050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 sz="2800" b="1" dirty="0">
              <a:latin typeface="+mn-lt"/>
            </a:endParaRPr>
          </a:p>
        </p:txBody>
      </p:sp>
      <p:cxnSp>
        <p:nvCxnSpPr>
          <p:cNvPr id="8" name="Connettore 1 7"/>
          <p:cNvCxnSpPr/>
          <p:nvPr/>
        </p:nvCxnSpPr>
        <p:spPr>
          <a:xfrm>
            <a:off x="0" y="857232"/>
            <a:ext cx="5643570" cy="1588"/>
          </a:xfrm>
          <a:prstGeom prst="line">
            <a:avLst/>
          </a:prstGeom>
          <a:ln w="15875" cap="rnd"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tangolo 8"/>
          <p:cNvSpPr/>
          <p:nvPr/>
        </p:nvSpPr>
        <p:spPr>
          <a:xfrm>
            <a:off x="0" y="1428736"/>
            <a:ext cx="9144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 </a:t>
            </a:r>
            <a:r>
              <a:rPr lang="it-IT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Calcolo del Rischio Cardiovascolare </a:t>
            </a:r>
            <a:r>
              <a:rPr lang="it-IT" sz="3200" i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n-lt"/>
              </a:rPr>
              <a:t>poco applicato</a:t>
            </a:r>
          </a:p>
          <a:p>
            <a:pPr lv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3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 </a:t>
            </a:r>
            <a:r>
              <a:rPr lang="it-IT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Esami diagnostici </a:t>
            </a:r>
            <a:r>
              <a:rPr lang="it-IT" sz="3200" i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n-lt"/>
              </a:rPr>
              <a:t>poco utilizzati</a:t>
            </a:r>
          </a:p>
          <a:p>
            <a:pPr lv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 Rischio cardiovascolare </a:t>
            </a:r>
            <a:r>
              <a:rPr lang="it-IT" sz="3200" i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+mn-lt"/>
              </a:rPr>
              <a:t>sottostimato</a:t>
            </a:r>
            <a:endParaRPr lang="it-IT" sz="3200" i="1" dirty="0">
              <a:solidFill>
                <a:schemeClr val="accent3">
                  <a:lumMod val="60000"/>
                  <a:lumOff val="40000"/>
                </a:schemeClr>
              </a:solidFill>
              <a:latin typeface="+mn-lt"/>
            </a:endParaRPr>
          </a:p>
          <a:p>
            <a:pPr lvl="1" algn="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TENDENZA ALLA </a:t>
            </a:r>
            <a:r>
              <a:rPr lang="it-IT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MEDICINA </a:t>
            </a:r>
            <a:r>
              <a:rPr lang="it-IT" sz="2400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D’ATTESA</a:t>
            </a:r>
            <a:endParaRPr lang="it-IT" sz="2400" dirty="0">
              <a:solidFill>
                <a:schemeClr val="accent1">
                  <a:lumMod val="60000"/>
                  <a:lumOff val="40000"/>
                </a:schemeClr>
              </a:solidFill>
              <a:latin typeface="+mn-lt"/>
            </a:endParaRPr>
          </a:p>
          <a:p>
            <a:pPr lv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2400" dirty="0" smtClean="0">
              <a:solidFill>
                <a:schemeClr val="accent1">
                  <a:lumMod val="60000"/>
                  <a:lumOff val="40000"/>
                </a:schemeClr>
              </a:solidFill>
              <a:latin typeface="+mn-lt"/>
            </a:endParaRPr>
          </a:p>
          <a:p>
            <a:pPr lvl="1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3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Non aderenza alle terapie</a:t>
            </a:r>
          </a:p>
        </p:txBody>
      </p:sp>
      <p:sp>
        <p:nvSpPr>
          <p:cNvPr id="7" name="Freccia a destra 6"/>
          <p:cNvSpPr/>
          <p:nvPr/>
        </p:nvSpPr>
        <p:spPr>
          <a:xfrm>
            <a:off x="2571736" y="4500570"/>
            <a:ext cx="1000132" cy="357190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/>
          <p:cNvSpPr txBox="1"/>
          <p:nvPr/>
        </p:nvSpPr>
        <p:spPr>
          <a:xfrm>
            <a:off x="5929322" y="500042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0" y="0"/>
            <a:ext cx="9144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it-IT" sz="3200" b="1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</a:rPr>
              <a:t>Prevalenza di calcolo del Rischio Cardiovascolare nei pazienti eleggibili su due gruppi di medici</a:t>
            </a:r>
          </a:p>
        </p:txBody>
      </p:sp>
      <p:graphicFrame>
        <p:nvGraphicFramePr>
          <p:cNvPr id="6" name="Grafico 5"/>
          <p:cNvGraphicFramePr/>
          <p:nvPr/>
        </p:nvGraphicFramePr>
        <p:xfrm>
          <a:off x="571472" y="2071678"/>
          <a:ext cx="3929090" cy="3643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afico 6"/>
          <p:cNvGraphicFramePr/>
          <p:nvPr/>
        </p:nvGraphicFramePr>
        <p:xfrm>
          <a:off x="4857752" y="1500174"/>
          <a:ext cx="3929090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Tore\Documenti\Immagini\Originali\4J3Mdcrbj3QeN6vVs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</p:spPr>
      </p:pic>
      <p:sp>
        <p:nvSpPr>
          <p:cNvPr id="3" name="CasellaDiTesto 2"/>
          <p:cNvSpPr txBox="1"/>
          <p:nvPr/>
        </p:nvSpPr>
        <p:spPr>
          <a:xfrm>
            <a:off x="357158" y="1142984"/>
            <a:ext cx="8358246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it-IT" sz="4000" b="1" dirty="0" smtClean="0">
                <a:solidFill>
                  <a:schemeClr val="bg1"/>
                </a:solidFill>
                <a:latin typeface="+mn-lt"/>
              </a:rPr>
              <a:t>Il rischio non va mai sottovalutato</a:t>
            </a:r>
            <a:endParaRPr lang="it-IT" sz="4000" b="1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ttangolo 1"/>
          <p:cNvSpPr>
            <a:spLocks noChangeArrowheads="1"/>
          </p:cNvSpPr>
          <p:nvPr/>
        </p:nvSpPr>
        <p:spPr bwMode="auto">
          <a:xfrm>
            <a:off x="285720" y="285728"/>
            <a:ext cx="8072437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it-IT" sz="3600" b="1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</a:rPr>
              <a:t>Carte del Rischio cardiovascolare</a:t>
            </a:r>
          </a:p>
          <a:p>
            <a:pPr>
              <a:defRPr/>
            </a:pPr>
            <a:r>
              <a:rPr lang="it-IT" sz="4000" b="1" dirty="0"/>
              <a:t> </a:t>
            </a:r>
            <a:endParaRPr lang="it-IT" sz="4000" dirty="0"/>
          </a:p>
          <a:p>
            <a:pPr>
              <a:defRPr/>
            </a:pPr>
            <a:r>
              <a:rPr lang="it-IT" sz="2800" i="1" dirty="0">
                <a:latin typeface="+mj-lt"/>
              </a:rPr>
              <a:t>La carta del rischio cardiovascolare </a:t>
            </a:r>
            <a:r>
              <a:rPr lang="it-IT" sz="2800" i="1" dirty="0" smtClean="0">
                <a:latin typeface="+mj-lt"/>
              </a:rPr>
              <a:t>consente </a:t>
            </a:r>
            <a:r>
              <a:rPr lang="it-IT" sz="2800" i="1" dirty="0">
                <a:latin typeface="+mj-lt"/>
              </a:rPr>
              <a:t>di stimare la probabilità di andare incontro a un primo evento cardiovascolare maggiore (infarto del miocardio o ictus) </a:t>
            </a:r>
            <a:r>
              <a:rPr lang="it-IT" sz="2800" i="1" dirty="0" smtClean="0">
                <a:latin typeface="+mj-lt"/>
              </a:rPr>
              <a:t>negli anni successivi</a:t>
            </a:r>
            <a:r>
              <a:rPr lang="it-IT" sz="2800" i="1" dirty="0">
                <a:latin typeface="+mj-lt"/>
              </a:rPr>
              <a:t>, conoscendo il valore di sei fattori di rischio: sesso, diabete, abitudine al fumo, età, pressione arteriosa sistolica e colesterolemia.</a:t>
            </a:r>
            <a:endParaRPr lang="it-IT" sz="2800" i="1" dirty="0">
              <a:solidFill>
                <a:srgbClr val="00B0F0"/>
              </a:solidFill>
              <a:latin typeface="+mj-lt"/>
            </a:endParaRPr>
          </a:p>
          <a:p>
            <a:pPr>
              <a:defRPr/>
            </a:pPr>
            <a:endParaRPr lang="it-IT" sz="2400" i="1" dirty="0">
              <a:solidFill>
                <a:srgbClr val="00B0F0"/>
              </a:solidFill>
            </a:endParaRPr>
          </a:p>
          <a:p>
            <a:pPr>
              <a:buFont typeface="Wingdings" pitchFamily="2" charset="2"/>
              <a:buChar char="à"/>
              <a:defRPr/>
            </a:pPr>
            <a:r>
              <a:rPr lang="it-IT" sz="3200" dirty="0" smtClean="0">
                <a:solidFill>
                  <a:srgbClr val="00CCFF"/>
                </a:solidFill>
                <a:latin typeface="+mn-lt"/>
              </a:rPr>
              <a:t> Studio </a:t>
            </a:r>
            <a:r>
              <a:rPr lang="it-IT" sz="3200" dirty="0">
                <a:solidFill>
                  <a:srgbClr val="00CCFF"/>
                </a:solidFill>
                <a:latin typeface="+mn-lt"/>
              </a:rPr>
              <a:t>di </a:t>
            </a:r>
            <a:r>
              <a:rPr lang="it-IT" sz="3200" dirty="0" err="1">
                <a:solidFill>
                  <a:srgbClr val="00CCFF"/>
                </a:solidFill>
                <a:latin typeface="+mn-lt"/>
              </a:rPr>
              <a:t>Framingham</a:t>
            </a:r>
            <a:endParaRPr lang="it-IT" sz="3200" dirty="0">
              <a:solidFill>
                <a:srgbClr val="00CCFF"/>
              </a:solidFill>
              <a:latin typeface="+mn-lt"/>
            </a:endParaRPr>
          </a:p>
          <a:p>
            <a:pPr>
              <a:buFont typeface="Wingdings" pitchFamily="2" charset="2"/>
              <a:buChar char="à"/>
              <a:defRPr/>
            </a:pPr>
            <a:r>
              <a:rPr lang="it-IT" sz="3200" dirty="0">
                <a:solidFill>
                  <a:srgbClr val="00CCFF"/>
                </a:solidFill>
                <a:latin typeface="+mn-lt"/>
                <a:sym typeface="Wingdings" pitchFamily="2" charset="2"/>
              </a:rPr>
              <a:t> </a:t>
            </a:r>
            <a:r>
              <a:rPr lang="it-IT" sz="3200" dirty="0" smtClean="0">
                <a:solidFill>
                  <a:srgbClr val="00CCFF"/>
                </a:solidFill>
                <a:latin typeface="+mn-lt"/>
                <a:sym typeface="Wingdings" pitchFamily="2" charset="2"/>
              </a:rPr>
              <a:t> </a:t>
            </a:r>
            <a:r>
              <a:rPr lang="it-IT" sz="3200" dirty="0" smtClean="0">
                <a:solidFill>
                  <a:srgbClr val="00CCFF"/>
                </a:solidFill>
                <a:latin typeface="+mn-lt"/>
              </a:rPr>
              <a:t>Progetto Cuore</a:t>
            </a:r>
            <a:endParaRPr lang="it-IT" sz="3200" dirty="0">
              <a:solidFill>
                <a:srgbClr val="00CCFF"/>
              </a:solidFill>
              <a:latin typeface="+mn-lt"/>
            </a:endParaRPr>
          </a:p>
          <a:p>
            <a:pPr lvl="2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it-IT" sz="2400" dirty="0">
                <a:solidFill>
                  <a:srgbClr val="00CCFF"/>
                </a:solidFill>
                <a:latin typeface="+mn-lt"/>
              </a:rPr>
              <a:t> </a:t>
            </a:r>
            <a:r>
              <a:rPr lang="it-IT" sz="2400" i="1" dirty="0" smtClean="0">
                <a:solidFill>
                  <a:srgbClr val="00CCFF"/>
                </a:solidFill>
                <a:latin typeface="+mn-lt"/>
              </a:rPr>
              <a:t>Carta del rischio</a:t>
            </a:r>
          </a:p>
          <a:p>
            <a:pPr lvl="2">
              <a:buFont typeface="Arial" pitchFamily="34" charset="0"/>
              <a:buChar char="•"/>
              <a:defRPr/>
            </a:pPr>
            <a:r>
              <a:rPr lang="it-IT" sz="2400" i="1" dirty="0" smtClean="0">
                <a:solidFill>
                  <a:srgbClr val="00CCFF"/>
                </a:solidFill>
                <a:latin typeface="+mn-lt"/>
              </a:rPr>
              <a:t> Punteggio individuale</a:t>
            </a:r>
            <a:endParaRPr lang="it-IT" sz="3200" i="1" dirty="0">
              <a:solidFill>
                <a:srgbClr val="00CCFF"/>
              </a:solidFill>
              <a:latin typeface="+mn-lt"/>
            </a:endParaRPr>
          </a:p>
        </p:txBody>
      </p:sp>
      <p:cxnSp>
        <p:nvCxnSpPr>
          <p:cNvPr id="8" name="Connettore 1 7"/>
          <p:cNvCxnSpPr/>
          <p:nvPr/>
        </p:nvCxnSpPr>
        <p:spPr>
          <a:xfrm>
            <a:off x="0" y="1000108"/>
            <a:ext cx="5286380" cy="1588"/>
          </a:xfrm>
          <a:prstGeom prst="line">
            <a:avLst/>
          </a:prstGeom>
          <a:ln w="15875" cap="rnd"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4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rPr>
              <a:t>GRAZIE PER L’ATTENZIONE</a:t>
            </a:r>
            <a:endParaRPr lang="it-IT" dirty="0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500063" y="1357313"/>
            <a:ext cx="8286750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eaLnBrk="0" hangingPunct="0">
              <a:defRPr/>
            </a:pPr>
            <a:r>
              <a:rPr lang="it-IT" sz="3200" b="1" i="1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Calibri" pitchFamily="34" charset="0"/>
                <a:cs typeface="Times New Roman" pitchFamily="18" charset="0"/>
              </a:rPr>
              <a:t>Il nostro studio si propone di valutare:</a:t>
            </a:r>
            <a:endParaRPr lang="it-IT" sz="3200" b="1" i="1" dirty="0">
              <a:latin typeface="+mn-lt"/>
              <a:ea typeface="Calibri" pitchFamily="34" charset="0"/>
              <a:cs typeface="Times New Roman" pitchFamily="18" charset="0"/>
            </a:endParaRPr>
          </a:p>
          <a:p>
            <a:pPr algn="just" eaLnBrk="0" hangingPunct="0">
              <a:defRPr/>
            </a:pPr>
            <a:endParaRPr lang="it-IT" sz="3200" i="1" dirty="0">
              <a:latin typeface="+mn-lt"/>
              <a:ea typeface="Calibri" pitchFamily="34" charset="0"/>
              <a:cs typeface="Times New Roman" pitchFamily="18" charset="0"/>
            </a:endParaRPr>
          </a:p>
          <a:p>
            <a:pPr eaLnBrk="0" hangingPunct="0">
              <a:buFont typeface="Arial" pitchFamily="34" charset="0"/>
              <a:buChar char="•"/>
              <a:defRPr/>
            </a:pPr>
            <a:r>
              <a:rPr lang="it-IT" sz="3200" dirty="0" smtClean="0">
                <a:latin typeface="+mn-lt"/>
                <a:ea typeface="Calibri" pitchFamily="34" charset="0"/>
                <a:cs typeface="Times New Roman" pitchFamily="18" charset="0"/>
              </a:rPr>
              <a:t> In </a:t>
            </a:r>
            <a:r>
              <a:rPr lang="it-IT" sz="3200" dirty="0">
                <a:latin typeface="+mn-lt"/>
                <a:ea typeface="Calibri" pitchFamily="34" charset="0"/>
                <a:cs typeface="Times New Roman" pitchFamily="18" charset="0"/>
              </a:rPr>
              <a:t>che misura venga applicato il calcolo </a:t>
            </a:r>
            <a:r>
              <a:rPr lang="it-IT" sz="3200" dirty="0" smtClean="0">
                <a:latin typeface="+mn-lt"/>
                <a:ea typeface="Calibri" pitchFamily="34" charset="0"/>
                <a:cs typeface="Times New Roman" pitchFamily="18" charset="0"/>
              </a:rPr>
              <a:t>del rischio </a:t>
            </a:r>
            <a:r>
              <a:rPr lang="it-IT" sz="3200" dirty="0">
                <a:latin typeface="+mn-lt"/>
                <a:ea typeface="Calibri" pitchFamily="34" charset="0"/>
                <a:cs typeface="Times New Roman" pitchFamily="18" charset="0"/>
              </a:rPr>
              <a:t>da parte dei MMG liguri per individuare i pazienti più a rischio</a:t>
            </a:r>
          </a:p>
          <a:p>
            <a:pPr eaLnBrk="0" hangingPunct="0">
              <a:buFont typeface="Arial" pitchFamily="34" charset="0"/>
              <a:buChar char="•"/>
              <a:defRPr/>
            </a:pPr>
            <a:endParaRPr lang="it-IT" sz="3200" dirty="0">
              <a:latin typeface="+mn-lt"/>
              <a:ea typeface="Calibri" pitchFamily="34" charset="0"/>
              <a:cs typeface="Times New Roman" pitchFamily="18" charset="0"/>
            </a:endParaRPr>
          </a:p>
          <a:p>
            <a:pPr eaLnBrk="0" hangingPunct="0">
              <a:buFont typeface="Arial" pitchFamily="34" charset="0"/>
              <a:buChar char="•"/>
              <a:defRPr/>
            </a:pPr>
            <a:r>
              <a:rPr lang="it-IT" sz="3200" dirty="0" smtClean="0">
                <a:latin typeface="+mn-lt"/>
                <a:ea typeface="Calibri" pitchFamily="34" charset="0"/>
                <a:cs typeface="Times New Roman" pitchFamily="18" charset="0"/>
              </a:rPr>
              <a:t> Come </a:t>
            </a:r>
            <a:r>
              <a:rPr lang="it-IT" sz="3200" dirty="0">
                <a:latin typeface="+mn-lt"/>
                <a:ea typeface="Calibri" pitchFamily="34" charset="0"/>
                <a:cs typeface="Times New Roman" pitchFamily="18" charset="0"/>
              </a:rPr>
              <a:t>questi siano seguiti </a:t>
            </a:r>
            <a:r>
              <a:rPr lang="it-IT" sz="3200" dirty="0" smtClean="0">
                <a:latin typeface="+mn-lt"/>
                <a:ea typeface="Calibri" pitchFamily="34" charset="0"/>
                <a:cs typeface="Times New Roman" pitchFamily="18" charset="0"/>
              </a:rPr>
              <a:t>dal </a:t>
            </a:r>
            <a:r>
              <a:rPr lang="it-IT" sz="3200" dirty="0">
                <a:latin typeface="+mn-lt"/>
                <a:ea typeface="Calibri" pitchFamily="34" charset="0"/>
                <a:cs typeface="Times New Roman" pitchFamily="18" charset="0"/>
              </a:rPr>
              <a:t>punto di vista diagnostico e terapeutico</a:t>
            </a:r>
          </a:p>
          <a:p>
            <a:pPr eaLnBrk="0" hangingPunct="0">
              <a:defRPr/>
            </a:pPr>
            <a:endParaRPr lang="it-IT" sz="3200" dirty="0">
              <a:latin typeface="+mn-lt"/>
              <a:ea typeface="Calibri" pitchFamily="34" charset="0"/>
              <a:cs typeface="Times New Roman" pitchFamily="18" charset="0"/>
            </a:endParaRPr>
          </a:p>
          <a:p>
            <a:pPr eaLnBrk="0" hangingPunct="0">
              <a:buFont typeface="Arial" pitchFamily="34" charset="0"/>
              <a:buChar char="•"/>
              <a:defRPr/>
            </a:pPr>
            <a:r>
              <a:rPr lang="it-IT" sz="3200" dirty="0" smtClean="0">
                <a:latin typeface="+mn-lt"/>
                <a:ea typeface="Calibri" pitchFamily="34" charset="0"/>
                <a:cs typeface="Times New Roman" pitchFamily="18" charset="0"/>
              </a:rPr>
              <a:t> </a:t>
            </a:r>
            <a:r>
              <a:rPr lang="it-IT" sz="3200" dirty="0" err="1">
                <a:latin typeface="+mn-lt"/>
                <a:ea typeface="Calibri" pitchFamily="34" charset="0"/>
                <a:cs typeface="Times New Roman" pitchFamily="18" charset="0"/>
              </a:rPr>
              <a:t>C</a:t>
            </a:r>
            <a:r>
              <a:rPr lang="it-IT" sz="3200" dirty="0" err="1" smtClean="0">
                <a:latin typeface="+mn-lt"/>
                <a:ea typeface="Calibri" pitchFamily="34" charset="0"/>
                <a:cs typeface="Times New Roman" pitchFamily="18" charset="0"/>
              </a:rPr>
              <a:t>ompliance</a:t>
            </a:r>
            <a:r>
              <a:rPr lang="it-IT" sz="3200" dirty="0" smtClean="0">
                <a:latin typeface="+mn-lt"/>
                <a:ea typeface="Calibri" pitchFamily="34" charset="0"/>
                <a:cs typeface="Times New Roman" pitchFamily="18" charset="0"/>
              </a:rPr>
              <a:t> </a:t>
            </a:r>
            <a:r>
              <a:rPr lang="it-IT" sz="3200" dirty="0">
                <a:latin typeface="+mn-lt"/>
                <a:ea typeface="Calibri" pitchFamily="34" charset="0"/>
                <a:cs typeface="Times New Roman" pitchFamily="18" charset="0"/>
              </a:rPr>
              <a:t>alla terapia proposta. </a:t>
            </a:r>
            <a:endParaRPr lang="it-IT" sz="4400" dirty="0">
              <a:latin typeface="+mn-lt"/>
            </a:endParaRPr>
          </a:p>
        </p:txBody>
      </p:sp>
      <p:cxnSp>
        <p:nvCxnSpPr>
          <p:cNvPr id="6" name="Connettore 1 5"/>
          <p:cNvCxnSpPr/>
          <p:nvPr/>
        </p:nvCxnSpPr>
        <p:spPr>
          <a:xfrm>
            <a:off x="0" y="1000108"/>
            <a:ext cx="5643570" cy="1588"/>
          </a:xfrm>
          <a:prstGeom prst="line">
            <a:avLst/>
          </a:prstGeom>
          <a:ln w="15875" cap="rnd"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tangolo 6"/>
          <p:cNvSpPr/>
          <p:nvPr/>
        </p:nvSpPr>
        <p:spPr>
          <a:xfrm>
            <a:off x="285720" y="285728"/>
            <a:ext cx="7286625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it-IT" sz="4000" b="1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Obiettivo dello studio:</a:t>
            </a:r>
            <a:endParaRPr lang="it-IT" sz="4000" b="1" dirty="0">
              <a:solidFill>
                <a:schemeClr val="accent6">
                  <a:lumMod val="60000"/>
                  <a:lumOff val="40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ttore 1 3"/>
          <p:cNvCxnSpPr/>
          <p:nvPr/>
        </p:nvCxnSpPr>
        <p:spPr>
          <a:xfrm>
            <a:off x="0" y="1000108"/>
            <a:ext cx="5643570" cy="1588"/>
          </a:xfrm>
          <a:prstGeom prst="line">
            <a:avLst/>
          </a:prstGeom>
          <a:ln w="15875" cap="rnd"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tangolo 6"/>
          <p:cNvSpPr/>
          <p:nvPr/>
        </p:nvSpPr>
        <p:spPr>
          <a:xfrm>
            <a:off x="428625" y="285728"/>
            <a:ext cx="8715375" cy="4154984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>
              <a:defRPr/>
            </a:pPr>
            <a:r>
              <a:rPr lang="it-IT" sz="4000" b="1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</a:rPr>
              <a:t>Materiali e Metodi</a:t>
            </a:r>
            <a:r>
              <a:rPr lang="it-IT" sz="4000" b="1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</a:rPr>
              <a:t>:</a:t>
            </a:r>
          </a:p>
          <a:p>
            <a:pPr marL="514350" indent="-514350">
              <a:defRPr/>
            </a:pPr>
            <a:endParaRPr lang="it-IT" sz="3200" dirty="0" smtClean="0">
              <a:solidFill>
                <a:srgbClr val="FFFF99"/>
              </a:solidFill>
            </a:endParaRPr>
          </a:p>
          <a:p>
            <a:pPr marL="514350" indent="-514350" algn="ctr">
              <a:defRPr/>
            </a:pPr>
            <a:r>
              <a:rPr lang="it-IT" sz="3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64 MEDICI </a:t>
            </a:r>
            <a:r>
              <a:rPr lang="it-IT" sz="3600" dirty="0" err="1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DI</a:t>
            </a:r>
            <a:r>
              <a:rPr lang="it-IT" sz="3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MEDICINA GENERALE</a:t>
            </a:r>
          </a:p>
          <a:p>
            <a:pPr marL="514350" indent="-514350" algn="ctr">
              <a:defRPr/>
            </a:pPr>
            <a:r>
              <a:rPr lang="it-IT" sz="3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80000 PAZIENTI LIGURI</a:t>
            </a:r>
          </a:p>
          <a:p>
            <a:pPr marL="514350" indent="-514350" algn="ctr">
              <a:defRPr/>
            </a:pPr>
            <a:r>
              <a:rPr lang="it-IT" sz="36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26 VARIABILI CONSIDERATE</a:t>
            </a:r>
          </a:p>
          <a:p>
            <a:pPr marL="514350" indent="-514350">
              <a:defRPr/>
            </a:pPr>
            <a:endParaRPr lang="it-IT" sz="2800" dirty="0"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514350" indent="-514350">
              <a:defRPr/>
            </a:pPr>
            <a:endParaRPr lang="it-IT" sz="2800" dirty="0"/>
          </a:p>
          <a:p>
            <a:pPr marL="514350" indent="-514350">
              <a:defRPr/>
            </a:pPr>
            <a:endParaRPr lang="it-IT" sz="2800" dirty="0"/>
          </a:p>
        </p:txBody>
      </p:sp>
      <p:sp>
        <p:nvSpPr>
          <p:cNvPr id="5125" name="CasellaDiTesto 7"/>
          <p:cNvSpPr txBox="1">
            <a:spLocks noChangeArrowheads="1"/>
          </p:cNvSpPr>
          <p:nvPr/>
        </p:nvSpPr>
        <p:spPr bwMode="auto">
          <a:xfrm>
            <a:off x="1428728" y="3811012"/>
            <a:ext cx="2928958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3200" dirty="0" smtClean="0">
                <a:latin typeface="Calibri" pitchFamily="34" charset="0"/>
              </a:rPr>
              <a:t>ETA’</a:t>
            </a:r>
            <a:endParaRPr lang="it-IT" sz="3200" dirty="0">
              <a:latin typeface="Calibri" pitchFamily="34" charset="0"/>
            </a:endParaRPr>
          </a:p>
          <a:p>
            <a:r>
              <a:rPr lang="it-IT" sz="3200" dirty="0">
                <a:latin typeface="Calibri" pitchFamily="34" charset="0"/>
              </a:rPr>
              <a:t>SESSO</a:t>
            </a:r>
          </a:p>
          <a:p>
            <a:r>
              <a:rPr lang="it-IT" sz="3200" dirty="0">
                <a:latin typeface="Calibri" pitchFamily="34" charset="0"/>
              </a:rPr>
              <a:t>DIABETE</a:t>
            </a:r>
          </a:p>
          <a:p>
            <a:r>
              <a:rPr lang="it-IT" sz="3200" dirty="0" smtClean="0">
                <a:latin typeface="Calibri" pitchFamily="34" charset="0"/>
              </a:rPr>
              <a:t>IPERTENSIONE</a:t>
            </a:r>
          </a:p>
          <a:p>
            <a:r>
              <a:rPr lang="it-IT" sz="3200" dirty="0" smtClean="0">
                <a:latin typeface="Calibri" pitchFamily="34" charset="0"/>
              </a:rPr>
              <a:t>DISLIPIDEMIA</a:t>
            </a:r>
            <a:endParaRPr lang="it-IT" sz="3200" dirty="0">
              <a:latin typeface="Calibri" pitchFamily="34" charset="0"/>
            </a:endParaRPr>
          </a:p>
          <a:p>
            <a:r>
              <a:rPr lang="it-IT" sz="3200" dirty="0" smtClean="0">
                <a:latin typeface="Calibri" pitchFamily="34" charset="0"/>
              </a:rPr>
              <a:t>FUMO</a:t>
            </a:r>
            <a:endParaRPr lang="it-IT" sz="3200" dirty="0">
              <a:latin typeface="Calibri" pitchFamily="34" charset="0"/>
            </a:endParaRPr>
          </a:p>
        </p:txBody>
      </p:sp>
      <p:sp>
        <p:nvSpPr>
          <p:cNvPr id="8" name="CasellaDiTesto 7"/>
          <p:cNvSpPr txBox="1">
            <a:spLocks noChangeArrowheads="1"/>
          </p:cNvSpPr>
          <p:nvPr/>
        </p:nvSpPr>
        <p:spPr bwMode="auto">
          <a:xfrm>
            <a:off x="4643438" y="3786190"/>
            <a:ext cx="421481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3200" dirty="0" smtClean="0">
                <a:latin typeface="Calibri" pitchFamily="34" charset="0"/>
              </a:rPr>
              <a:t>ECG</a:t>
            </a:r>
            <a:endParaRPr lang="it-IT" sz="3200" dirty="0">
              <a:latin typeface="Calibri" pitchFamily="34" charset="0"/>
            </a:endParaRPr>
          </a:p>
          <a:p>
            <a:r>
              <a:rPr lang="it-IT" sz="3200" dirty="0" smtClean="0">
                <a:latin typeface="Calibri" pitchFamily="34" charset="0"/>
              </a:rPr>
              <a:t>MICROALBUMINURIA</a:t>
            </a:r>
          </a:p>
          <a:p>
            <a:r>
              <a:rPr lang="it-IT" sz="3200" dirty="0" smtClean="0">
                <a:latin typeface="Calibri" pitchFamily="34" charset="0"/>
              </a:rPr>
              <a:t>ECO TSA</a:t>
            </a:r>
          </a:p>
          <a:p>
            <a:r>
              <a:rPr lang="it-IT" sz="3200" dirty="0" smtClean="0">
                <a:latin typeface="Calibri" pitchFamily="34" charset="0"/>
              </a:rPr>
              <a:t>COLESTEROLO</a:t>
            </a:r>
          </a:p>
          <a:p>
            <a:r>
              <a:rPr lang="it-IT" sz="3200" dirty="0" smtClean="0">
                <a:latin typeface="Calibri" pitchFamily="34" charset="0"/>
              </a:rPr>
              <a:t>HDL</a:t>
            </a:r>
            <a:endParaRPr lang="it-IT" sz="3200" dirty="0">
              <a:latin typeface="Calibri" pitchFamily="34" charset="0"/>
            </a:endParaRPr>
          </a:p>
          <a:p>
            <a:r>
              <a:rPr lang="it-IT" sz="3200" dirty="0" smtClean="0">
                <a:latin typeface="Calibri" pitchFamily="34" charset="0"/>
              </a:rPr>
              <a:t>LDL</a:t>
            </a:r>
            <a:endParaRPr lang="it-IT" sz="3200" dirty="0">
              <a:latin typeface="Calibri" pitchFamily="34" charset="0"/>
            </a:endParaRPr>
          </a:p>
          <a:p>
            <a:endParaRPr lang="it-IT" sz="2800" dirty="0"/>
          </a:p>
        </p:txBody>
      </p:sp>
      <p:sp>
        <p:nvSpPr>
          <p:cNvPr id="11" name="Freccia in giù 10"/>
          <p:cNvSpPr/>
          <p:nvPr/>
        </p:nvSpPr>
        <p:spPr>
          <a:xfrm>
            <a:off x="4143372" y="3071810"/>
            <a:ext cx="785818" cy="714380"/>
          </a:xfrm>
          <a:prstGeom prst="downArrow">
            <a:avLst>
              <a:gd name="adj1" fmla="val 36872"/>
              <a:gd name="adj2" fmla="val 50000"/>
            </a:avLst>
          </a:prstGeom>
          <a:scene3d>
            <a:camera prst="orthographicFront">
              <a:rot lat="0" lon="0" rev="2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Freccia in giù 8"/>
          <p:cNvSpPr/>
          <p:nvPr/>
        </p:nvSpPr>
        <p:spPr>
          <a:xfrm>
            <a:off x="3143240" y="3071810"/>
            <a:ext cx="785818" cy="714380"/>
          </a:xfrm>
          <a:prstGeom prst="downArrow">
            <a:avLst>
              <a:gd name="adj1" fmla="val 36872"/>
              <a:gd name="adj2" fmla="val 50000"/>
            </a:avLst>
          </a:prstGeom>
          <a:scene3d>
            <a:camera prst="orthographicFront">
              <a:rot lat="0" lon="0" rev="19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  <p:bldP spid="8" grpId="0"/>
      <p:bldP spid="11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Connettore 1 10"/>
          <p:cNvCxnSpPr/>
          <p:nvPr/>
        </p:nvCxnSpPr>
        <p:spPr>
          <a:xfrm>
            <a:off x="0" y="1142984"/>
            <a:ext cx="5643570" cy="1588"/>
          </a:xfrm>
          <a:prstGeom prst="line">
            <a:avLst/>
          </a:prstGeom>
          <a:ln w="15875" cap="rnd"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/>
          <p:cNvSpPr txBox="1"/>
          <p:nvPr/>
        </p:nvSpPr>
        <p:spPr>
          <a:xfrm>
            <a:off x="500034" y="357166"/>
            <a:ext cx="7215188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3600" b="1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</a:rPr>
              <a:t>Distribuzione per età</a:t>
            </a:r>
          </a:p>
        </p:txBody>
      </p:sp>
      <p:graphicFrame>
        <p:nvGraphicFramePr>
          <p:cNvPr id="14" name="Grafico 13"/>
          <p:cNvGraphicFramePr/>
          <p:nvPr/>
        </p:nvGraphicFramePr>
        <p:xfrm>
          <a:off x="214282" y="1285860"/>
          <a:ext cx="8643966" cy="5572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3F8A75-76FB-43B0-9C95-201D53EC025B}" type="slidenum">
              <a:rPr lang="it-IT" smtClean="0"/>
              <a:pPr>
                <a:defRPr/>
              </a:pPr>
              <a:t>6</a:t>
            </a:fld>
            <a:endParaRPr lang="it-IT"/>
          </a:p>
        </p:txBody>
      </p:sp>
      <p:graphicFrame>
        <p:nvGraphicFramePr>
          <p:cNvPr id="8" name="Grafico 7"/>
          <p:cNvGraphicFramePr/>
          <p:nvPr/>
        </p:nvGraphicFramePr>
        <p:xfrm>
          <a:off x="0" y="0"/>
          <a:ext cx="8715404" cy="6500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3578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3600" dirty="0" smtClean="0"/>
              <a:t>L’attenzione alla salute è </a:t>
            </a:r>
            <a:r>
              <a:rPr lang="it-IT" sz="4400" i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femmina</a:t>
            </a:r>
            <a:endParaRPr lang="it-IT" sz="3600" i="1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cxnSp>
        <p:nvCxnSpPr>
          <p:cNvPr id="9" name="Connettore 1 8"/>
          <p:cNvCxnSpPr/>
          <p:nvPr/>
        </p:nvCxnSpPr>
        <p:spPr>
          <a:xfrm>
            <a:off x="0" y="1000108"/>
            <a:ext cx="5643570" cy="1588"/>
          </a:xfrm>
          <a:prstGeom prst="line">
            <a:avLst/>
          </a:prstGeom>
          <a:ln w="15875" cap="rnd"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ella 6"/>
          <p:cNvGraphicFramePr>
            <a:graphicFrameLocks noGrp="1"/>
          </p:cNvGraphicFramePr>
          <p:nvPr/>
        </p:nvGraphicFramePr>
        <p:xfrm>
          <a:off x="428596" y="1428736"/>
          <a:ext cx="8001054" cy="2742062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667018"/>
                <a:gridCol w="2667018"/>
                <a:gridCol w="2667018"/>
              </a:tblGrid>
              <a:tr h="795541">
                <a:tc>
                  <a:txBody>
                    <a:bodyPr/>
                    <a:lstStyle/>
                    <a:p>
                      <a:endParaRPr lang="it-IT" sz="2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DATI ISTAT LIGURIA</a:t>
                      </a:r>
                      <a:endParaRPr lang="it-IT" sz="2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DATI DAI MMG LIGURI</a:t>
                      </a:r>
                      <a:endParaRPr lang="it-IT" sz="2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959551">
                <a:tc>
                  <a:txBody>
                    <a:bodyPr/>
                    <a:lstStyle/>
                    <a:p>
                      <a:r>
                        <a:rPr lang="it-IT" sz="3200" b="1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</a:rPr>
                        <a:t>Donne</a:t>
                      </a:r>
                      <a:endParaRPr lang="it-IT" sz="3200" b="1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b="1" dirty="0" smtClean="0"/>
                        <a:t>30%</a:t>
                      </a:r>
                      <a:endParaRPr lang="it-IT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b="1" dirty="0" smtClean="0"/>
                        <a:t>29%</a:t>
                      </a:r>
                      <a:endParaRPr lang="it-IT" sz="3200" b="1" dirty="0"/>
                    </a:p>
                  </a:txBody>
                  <a:tcPr/>
                </a:tc>
              </a:tr>
              <a:tr h="959551">
                <a:tc>
                  <a:txBody>
                    <a:bodyPr/>
                    <a:lstStyle/>
                    <a:p>
                      <a:r>
                        <a:rPr lang="it-IT" sz="3200" b="1" dirty="0" smtClean="0">
                          <a:solidFill>
                            <a:schemeClr val="tx2">
                              <a:lumMod val="90000"/>
                            </a:schemeClr>
                          </a:solidFill>
                        </a:rPr>
                        <a:t>Uomini </a:t>
                      </a:r>
                      <a:endParaRPr lang="it-IT" sz="3200" b="1" dirty="0">
                        <a:solidFill>
                          <a:schemeClr val="tx2">
                            <a:lumMod val="9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b="1" dirty="0" smtClean="0"/>
                        <a:t>36%</a:t>
                      </a:r>
                      <a:endParaRPr lang="it-IT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3200" b="1" dirty="0" smtClean="0"/>
                        <a:t>26%</a:t>
                      </a:r>
                      <a:endParaRPr lang="it-IT" sz="32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213" name="CasellaDiTesto 9"/>
          <p:cNvSpPr txBox="1">
            <a:spLocks noChangeArrowheads="1"/>
          </p:cNvSpPr>
          <p:nvPr/>
        </p:nvSpPr>
        <p:spPr bwMode="auto">
          <a:xfrm>
            <a:off x="357188" y="285750"/>
            <a:ext cx="45005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3600" b="1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</a:rPr>
              <a:t>IPERTENSIONE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5720" y="2071678"/>
            <a:ext cx="4114800" cy="3286125"/>
          </a:xfrm>
        </p:spPr>
        <p:txBody>
          <a:bodyPr rtlCol="0"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it-IT" sz="2600" b="1" u="sng" dirty="0" smtClean="0"/>
              <a:t>ALMENO UN FATTORE </a:t>
            </a:r>
            <a:r>
              <a:rPr lang="it-IT" sz="2600" b="1" u="sng" dirty="0" err="1" smtClean="0"/>
              <a:t>DI</a:t>
            </a:r>
            <a:r>
              <a:rPr lang="it-IT" sz="2600" b="1" u="sng" dirty="0" smtClean="0"/>
              <a:t> RISCHIO TRA</a:t>
            </a:r>
            <a:r>
              <a:rPr lang="it-IT" dirty="0" smtClean="0"/>
              <a:t>:</a:t>
            </a:r>
          </a:p>
          <a:p>
            <a:pPr marL="514350" indent="-514350"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it-IT" sz="2400" dirty="0" smtClean="0"/>
          </a:p>
          <a:p>
            <a:pPr marL="514350" indent="-514350" eaLnBrk="1" fontAlgn="auto" hangingPunct="1">
              <a:spcAft>
                <a:spcPts val="0"/>
              </a:spcAft>
              <a:defRPr/>
            </a:pPr>
            <a:r>
              <a:rPr lang="it-IT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DIABETE</a:t>
            </a:r>
          </a:p>
          <a:p>
            <a:pPr marL="514350" indent="-514350" eaLnBrk="1" fontAlgn="auto" hangingPunct="1">
              <a:spcAft>
                <a:spcPts val="0"/>
              </a:spcAft>
              <a:defRPr/>
            </a:pPr>
            <a:r>
              <a:rPr lang="it-IT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IPERTENSIONE</a:t>
            </a:r>
          </a:p>
          <a:p>
            <a:pPr marL="514350" indent="-514350" eaLnBrk="1" fontAlgn="auto" hangingPunct="1">
              <a:spcAft>
                <a:spcPts val="0"/>
              </a:spcAft>
              <a:defRPr/>
            </a:pPr>
            <a:r>
              <a:rPr lang="it-IT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DISLIPIDEMIA</a:t>
            </a:r>
          </a:p>
          <a:p>
            <a:pPr marL="514350" indent="-514350" eaLnBrk="1" fontAlgn="auto" hangingPunct="1">
              <a:spcAft>
                <a:spcPts val="0"/>
              </a:spcAft>
              <a:defRPr/>
            </a:pPr>
            <a:r>
              <a:rPr lang="it-IT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FUMO</a:t>
            </a:r>
          </a:p>
          <a:p>
            <a:pPr marL="514350" indent="-514350" algn="ctr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it-IT" dirty="0" smtClean="0"/>
          </a:p>
        </p:txBody>
      </p:sp>
      <p:cxnSp>
        <p:nvCxnSpPr>
          <p:cNvPr id="9" name="Connettore 1 8"/>
          <p:cNvCxnSpPr/>
          <p:nvPr/>
        </p:nvCxnSpPr>
        <p:spPr>
          <a:xfrm>
            <a:off x="0" y="1000108"/>
            <a:ext cx="5643570" cy="1588"/>
          </a:xfrm>
          <a:prstGeom prst="line">
            <a:avLst/>
          </a:prstGeom>
          <a:ln w="15875" cap="rnd">
            <a:gradFill flip="none" rotWithShape="1">
              <a:gsLst>
                <a:gs pos="0">
                  <a:schemeClr val="accent6">
                    <a:lumMod val="75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Grafico 5"/>
          <p:cNvGraphicFramePr/>
          <p:nvPr/>
        </p:nvGraphicFramePr>
        <p:xfrm>
          <a:off x="2571736" y="928670"/>
          <a:ext cx="7643834" cy="5929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222" name="CasellaDiTesto 6"/>
          <p:cNvSpPr txBox="1">
            <a:spLocks noChangeArrowheads="1"/>
          </p:cNvSpPr>
          <p:nvPr/>
        </p:nvSpPr>
        <p:spPr bwMode="auto">
          <a:xfrm>
            <a:off x="0" y="28575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3600" b="1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+mn-lt"/>
              </a:rPr>
              <a:t>Pazienti eleggibili per il calcolo del RCV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0" y="1214422"/>
            <a:ext cx="62865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it-IT" sz="3200" i="1" dirty="0">
                <a:solidFill>
                  <a:schemeClr val="accent6">
                    <a:lumMod val="20000"/>
                    <a:lumOff val="80000"/>
                  </a:schemeClr>
                </a:solidFill>
                <a:latin typeface="+mn-lt"/>
              </a:rPr>
              <a:t>Criteri di inclusione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1000100" y="5786454"/>
            <a:ext cx="6715172" cy="5232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>
              <a:defRPr/>
            </a:pPr>
            <a:r>
              <a:rPr lang="it-IT" sz="2800" b="1" i="1" dirty="0">
                <a:ln/>
                <a:solidFill>
                  <a:schemeClr val="accent3"/>
                </a:solidFill>
              </a:rPr>
              <a:t>Nessun Pregresso Evento Ischemico</a:t>
            </a:r>
          </a:p>
        </p:txBody>
      </p:sp>
      <p:sp>
        <p:nvSpPr>
          <p:cNvPr id="13" name="Croce 12"/>
          <p:cNvSpPr/>
          <p:nvPr/>
        </p:nvSpPr>
        <p:spPr>
          <a:xfrm>
            <a:off x="285720" y="5572140"/>
            <a:ext cx="642937" cy="571500"/>
          </a:xfrm>
          <a:prstGeom prst="plus">
            <a:avLst>
              <a:gd name="adj" fmla="val 3594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12" grpId="0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500188"/>
            <a:ext cx="8229600" cy="500062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3600" i="1" dirty="0" smtClean="0">
              <a:solidFill>
                <a:schemeClr val="accent6">
                  <a:lumMod val="60000"/>
                  <a:lumOff val="40000"/>
                </a:schemeClr>
              </a:solidFill>
              <a:latin typeface="Arial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36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  <a:endParaRPr lang="it-IT" sz="2800" dirty="0" smtClean="0">
              <a:latin typeface="+mj-lt"/>
            </a:endParaRPr>
          </a:p>
          <a:p>
            <a:pPr marL="514350" indent="-514350" algn="ctr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it-IT" dirty="0" smtClean="0"/>
          </a:p>
          <a:p>
            <a:pPr marL="514350" indent="-514350" algn="ctr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it-IT" dirty="0" smtClean="0"/>
          </a:p>
        </p:txBody>
      </p:sp>
      <p:graphicFrame>
        <p:nvGraphicFramePr>
          <p:cNvPr id="7" name="Grafico 6"/>
          <p:cNvGraphicFramePr/>
          <p:nvPr/>
        </p:nvGraphicFramePr>
        <p:xfrm>
          <a:off x="357158" y="214290"/>
          <a:ext cx="8572560" cy="62151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1.3|0.7"/>
</p:tagLst>
</file>

<file path=ppt/theme/theme1.xml><?xml version="1.0" encoding="utf-8"?>
<a:theme xmlns:a="http://schemas.openxmlformats.org/drawingml/2006/main" name="Tema di Offic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Solstiz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err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3253</TotalTime>
  <Words>570</Words>
  <Application>Microsoft Office PowerPoint</Application>
  <PresentationFormat>Presentazione su schermo (4:3)</PresentationFormat>
  <Paragraphs>159</Paragraphs>
  <Slides>20</Slides>
  <Notes>20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1" baseType="lpstr">
      <vt:lpstr>Tema di Office</vt:lpstr>
      <vt:lpstr>“RISCHIO CARDIOVASCOLARE: I DATI DEI MEDICI DI MEDICINA GENERALE SU 80.000 PAZIENTI LIGURI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GRAZIE PER L’ATTENZIONE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RISCHIO CARDIOVASCOLARE: I DATI DEI MEDICI DI MEDICINA GENERALE SU 80.000 PAZIENTI LIGURI</dc:title>
  <dc:creator>Tore</dc:creator>
  <cp:lastModifiedBy> Andrea Stimamiglio</cp:lastModifiedBy>
  <cp:revision>296</cp:revision>
  <dcterms:created xsi:type="dcterms:W3CDTF">2008-06-26T20:31:52Z</dcterms:created>
  <dcterms:modified xsi:type="dcterms:W3CDTF">2009-07-30T21:44:55Z</dcterms:modified>
</cp:coreProperties>
</file>